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xend Exa" charset="1" panose="00000000000000000000"/>
      <p:regular r:id="rId18"/>
    </p:embeddedFont>
    <p:embeddedFont>
      <p:font typeface="Courier Prime" charset="1" panose="00000509000000000000"/>
      <p:regular r:id="rId19"/>
    </p:embeddedFont>
    <p:embeddedFont>
      <p:font typeface="Courier Prime Bold" charset="1" panose="00000809000000000000"/>
      <p:regular r:id="rId20"/>
    </p:embeddedFont>
    <p:embeddedFont>
      <p:font typeface="Telegraf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jpeg" Type="http://schemas.openxmlformats.org/officeDocument/2006/relationships/image"/><Relationship Id="rId15" Target="../media/VAGYvqrMrHE.mp4" Type="http://schemas.openxmlformats.org/officeDocument/2006/relationships/video"/><Relationship Id="rId16" Target="../media/VAGYvqrMrHE.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VAEfqkvwgZ4.mp4" Type="http://schemas.openxmlformats.org/officeDocument/2006/relationships/video"/><Relationship Id="rId4" Target="../media/VAEfqkvwgZ4.mp4" Type="http://schemas.microsoft.com/office/2007/relationships/media"/><Relationship Id="rId5" Target="../media/image49.png" Type="http://schemas.openxmlformats.org/officeDocument/2006/relationships/image"/><Relationship Id="rId6"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YvzFi1nE.mp4" Type="http://schemas.openxmlformats.org/officeDocument/2006/relationships/video"/><Relationship Id="rId4" Target="../media/VAGYvzFi1nE.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Freeform 2" id="2"/>
          <p:cNvSpPr/>
          <p:nvPr/>
        </p:nvSpPr>
        <p:spPr>
          <a:xfrm flipH="false" flipV="false" rot="-345723">
            <a:off x="-1480875" y="229422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2"/>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 id="3"/>
          <p:cNvSpPr/>
          <p:nvPr/>
        </p:nvSpPr>
        <p:spPr>
          <a:xfrm flipH="false" flipV="false" rot="-345723">
            <a:off x="-1262776" y="4455600"/>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4" id="4"/>
          <p:cNvSpPr/>
          <p:nvPr/>
        </p:nvSpPr>
        <p:spPr>
          <a:xfrm flipH="false" flipV="false" rot="-345723">
            <a:off x="-1044760" y="661616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5" id="5"/>
          <p:cNvSpPr/>
          <p:nvPr/>
        </p:nvSpPr>
        <p:spPr>
          <a:xfrm flipH="false" flipV="false" rot="-345723">
            <a:off x="-827058" y="877361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6" id="6"/>
          <p:cNvSpPr/>
          <p:nvPr/>
        </p:nvSpPr>
        <p:spPr>
          <a:xfrm flipH="false" flipV="false" rot="-345723">
            <a:off x="2408387" y="307910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7" id="7"/>
          <p:cNvSpPr/>
          <p:nvPr/>
        </p:nvSpPr>
        <p:spPr>
          <a:xfrm flipH="false" flipV="false" rot="-345723">
            <a:off x="2626486" y="524047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8" id="8"/>
          <p:cNvSpPr/>
          <p:nvPr/>
        </p:nvSpPr>
        <p:spPr>
          <a:xfrm flipH="false" flipV="false" rot="-345723">
            <a:off x="2844502" y="740104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8"/>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9" id="9"/>
          <p:cNvSpPr/>
          <p:nvPr/>
        </p:nvSpPr>
        <p:spPr>
          <a:xfrm flipH="false" flipV="false" rot="-345723">
            <a:off x="3062204" y="9558493"/>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0" id="10"/>
          <p:cNvSpPr/>
          <p:nvPr/>
        </p:nvSpPr>
        <p:spPr>
          <a:xfrm flipH="false" flipV="false" rot="-345723">
            <a:off x="2175871" y="774840"/>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1" id="11"/>
          <p:cNvSpPr/>
          <p:nvPr/>
        </p:nvSpPr>
        <p:spPr>
          <a:xfrm flipH="false" flipV="false" rot="-345723">
            <a:off x="6061894" y="1533107"/>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2" id="12"/>
          <p:cNvSpPr/>
          <p:nvPr/>
        </p:nvSpPr>
        <p:spPr>
          <a:xfrm flipH="false" flipV="false" rot="-345723">
            <a:off x="6279993" y="3694481"/>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3" id="13"/>
          <p:cNvSpPr/>
          <p:nvPr/>
        </p:nvSpPr>
        <p:spPr>
          <a:xfrm flipH="false" flipV="false" rot="-345723">
            <a:off x="6498009" y="585504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4" id="14"/>
          <p:cNvSpPr/>
          <p:nvPr/>
        </p:nvSpPr>
        <p:spPr>
          <a:xfrm flipH="false" flipV="false" rot="-345723">
            <a:off x="6715711" y="8012495"/>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11"/>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5" id="15"/>
          <p:cNvSpPr/>
          <p:nvPr/>
        </p:nvSpPr>
        <p:spPr>
          <a:xfrm flipH="false" flipV="false" rot="-345723">
            <a:off x="6933810" y="1017387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6" id="16"/>
          <p:cNvSpPr/>
          <p:nvPr/>
        </p:nvSpPr>
        <p:spPr>
          <a:xfrm flipH="false" flipV="false" rot="-345723">
            <a:off x="9951156" y="231798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7" id="17"/>
          <p:cNvSpPr/>
          <p:nvPr/>
        </p:nvSpPr>
        <p:spPr>
          <a:xfrm flipH="false" flipV="false" rot="-345723">
            <a:off x="10169255" y="447935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8" id="18"/>
          <p:cNvSpPr/>
          <p:nvPr/>
        </p:nvSpPr>
        <p:spPr>
          <a:xfrm flipH="false" flipV="false" rot="-345723">
            <a:off x="10387271" y="663992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2"/>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9" id="19"/>
          <p:cNvSpPr/>
          <p:nvPr/>
        </p:nvSpPr>
        <p:spPr>
          <a:xfrm flipH="false" flipV="false" rot="-345723">
            <a:off x="10604973" y="8797374"/>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0" id="20"/>
          <p:cNvSpPr/>
          <p:nvPr/>
        </p:nvSpPr>
        <p:spPr>
          <a:xfrm flipH="false" flipV="false" rot="-345723">
            <a:off x="13836660" y="3232124"/>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1" id="21"/>
          <p:cNvSpPr/>
          <p:nvPr/>
        </p:nvSpPr>
        <p:spPr>
          <a:xfrm flipH="false" flipV="false" rot="-345723">
            <a:off x="14054758" y="5393498"/>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1"/>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2" id="22"/>
          <p:cNvSpPr/>
          <p:nvPr/>
        </p:nvSpPr>
        <p:spPr>
          <a:xfrm flipH="false" flipV="false" rot="-345723">
            <a:off x="14272774" y="755405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3" id="23"/>
          <p:cNvSpPr/>
          <p:nvPr/>
        </p:nvSpPr>
        <p:spPr>
          <a:xfrm flipH="false" flipV="false" rot="-345723">
            <a:off x="14490477" y="9711513"/>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4" id="24"/>
          <p:cNvSpPr/>
          <p:nvPr/>
        </p:nvSpPr>
        <p:spPr>
          <a:xfrm flipH="false" flipV="false" rot="-345723">
            <a:off x="17725922" y="401700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5" id="25"/>
          <p:cNvSpPr/>
          <p:nvPr/>
        </p:nvSpPr>
        <p:spPr>
          <a:xfrm flipH="false" flipV="false" rot="-345723">
            <a:off x="17944020" y="617837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6" id="26"/>
          <p:cNvSpPr/>
          <p:nvPr/>
        </p:nvSpPr>
        <p:spPr>
          <a:xfrm flipH="false" flipV="false" rot="-345723">
            <a:off x="18162036" y="8338937"/>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7" id="27"/>
          <p:cNvSpPr/>
          <p:nvPr/>
        </p:nvSpPr>
        <p:spPr>
          <a:xfrm flipH="false" flipV="false" rot="-345723">
            <a:off x="17493405" y="1712737"/>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8" id="28"/>
          <p:cNvSpPr/>
          <p:nvPr/>
        </p:nvSpPr>
        <p:spPr>
          <a:xfrm flipH="false" flipV="false" rot="-345723">
            <a:off x="5798971" y="-749623"/>
            <a:ext cx="3550532" cy="1997174"/>
          </a:xfrm>
          <a:custGeom>
            <a:avLst/>
            <a:gdLst/>
            <a:ahLst/>
            <a:cxnLst/>
            <a:rect r="r" b="b" t="t" l="l"/>
            <a:pathLst>
              <a:path h="1997174" w="3550532">
                <a:moveTo>
                  <a:pt x="0" y="0"/>
                </a:moveTo>
                <a:lnTo>
                  <a:pt x="3550531" y="0"/>
                </a:lnTo>
                <a:lnTo>
                  <a:pt x="3550531" y="1997175"/>
                </a:lnTo>
                <a:lnTo>
                  <a:pt x="0" y="1997175"/>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9" id="29"/>
          <p:cNvSpPr/>
          <p:nvPr/>
        </p:nvSpPr>
        <p:spPr>
          <a:xfrm flipH="false" flipV="false" rot="-345723">
            <a:off x="9470530" y="-2122198"/>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2"/>
            <a:stretch>
              <a:fillRect l="0" t="0" r="0" b="0"/>
            </a:stretch>
          </a:blipFill>
          <a:ln w="28575" cap="sq">
            <a:solidFill>
              <a:srgbClr val="000000"/>
            </a:solidFill>
            <a:prstDash val="solid"/>
            <a:miter/>
          </a:ln>
        </p:spPr>
      </p:sp>
      <p:sp>
        <p:nvSpPr>
          <p:cNvPr name="Freeform 30" id="30"/>
          <p:cNvSpPr/>
          <p:nvPr/>
        </p:nvSpPr>
        <p:spPr>
          <a:xfrm flipH="false" flipV="false" rot="-345723">
            <a:off x="9688233" y="35256"/>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1" id="31"/>
          <p:cNvSpPr/>
          <p:nvPr/>
        </p:nvSpPr>
        <p:spPr>
          <a:xfrm flipH="false" flipV="false" rot="-345723">
            <a:off x="13341740" y="-151074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2" id="32"/>
          <p:cNvSpPr/>
          <p:nvPr/>
        </p:nvSpPr>
        <p:spPr>
          <a:xfrm flipH="false" flipV="false" rot="-345723">
            <a:off x="13559838" y="65063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3" id="33"/>
          <p:cNvSpPr/>
          <p:nvPr/>
        </p:nvSpPr>
        <p:spPr>
          <a:xfrm flipH="false" flipV="false" rot="-345723">
            <a:off x="17231002" y="-725864"/>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4" id="34"/>
          <p:cNvSpPr/>
          <p:nvPr/>
        </p:nvSpPr>
        <p:spPr>
          <a:xfrm flipH="false" flipV="false" rot="-345723">
            <a:off x="-1788926" y="-149871"/>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5" id="35"/>
          <p:cNvSpPr/>
          <p:nvPr/>
        </p:nvSpPr>
        <p:spPr>
          <a:xfrm flipH="false" flipV="false" rot="-345723">
            <a:off x="1882238" y="-152636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6" id="36"/>
          <p:cNvSpPr/>
          <p:nvPr/>
        </p:nvSpPr>
        <p:spPr>
          <a:xfrm flipH="false" flipV="false" rot="0">
            <a:off x="-177778" y="-136907"/>
            <a:ext cx="18844575" cy="10560814"/>
          </a:xfrm>
          <a:custGeom>
            <a:avLst/>
            <a:gdLst/>
            <a:ahLst/>
            <a:cxnLst/>
            <a:rect r="r" b="b" t="t" l="l"/>
            <a:pathLst>
              <a:path h="10560814" w="18844575">
                <a:moveTo>
                  <a:pt x="0" y="0"/>
                </a:moveTo>
                <a:lnTo>
                  <a:pt x="18844576" y="0"/>
                </a:lnTo>
                <a:lnTo>
                  <a:pt x="18844576" y="10560814"/>
                </a:lnTo>
                <a:lnTo>
                  <a:pt x="0" y="10560814"/>
                </a:lnTo>
                <a:lnTo>
                  <a:pt x="0" y="0"/>
                </a:lnTo>
                <a:close/>
              </a:path>
            </a:pathLst>
          </a:custGeom>
          <a:blipFill>
            <a:blip r:embed="rId13"/>
            <a:stretch>
              <a:fillRect l="0" t="0" r="0" b="0"/>
            </a:stretch>
          </a:blipFill>
        </p:spPr>
      </p:sp>
      <p:grpSp>
        <p:nvGrpSpPr>
          <p:cNvPr name="Group 37" id="37"/>
          <p:cNvGrpSpPr/>
          <p:nvPr/>
        </p:nvGrpSpPr>
        <p:grpSpPr>
          <a:xfrm rot="0">
            <a:off x="-378798" y="4275915"/>
            <a:ext cx="19045595" cy="1735170"/>
            <a:chOff x="0" y="0"/>
            <a:chExt cx="5016124" cy="457000"/>
          </a:xfrm>
        </p:grpSpPr>
        <p:sp>
          <p:nvSpPr>
            <p:cNvPr name="Freeform 38" id="38"/>
            <p:cNvSpPr/>
            <p:nvPr/>
          </p:nvSpPr>
          <p:spPr>
            <a:xfrm flipH="false" flipV="false" rot="0">
              <a:off x="0" y="0"/>
              <a:ext cx="5016124" cy="457000"/>
            </a:xfrm>
            <a:custGeom>
              <a:avLst/>
              <a:gdLst/>
              <a:ahLst/>
              <a:cxnLst/>
              <a:rect r="r" b="b" t="t" l="l"/>
              <a:pathLst>
                <a:path h="457000" w="5016124">
                  <a:moveTo>
                    <a:pt x="0" y="0"/>
                  </a:moveTo>
                  <a:lnTo>
                    <a:pt x="5016124" y="0"/>
                  </a:lnTo>
                  <a:lnTo>
                    <a:pt x="5016124" y="457000"/>
                  </a:lnTo>
                  <a:lnTo>
                    <a:pt x="0" y="457000"/>
                  </a:lnTo>
                  <a:close/>
                </a:path>
              </a:pathLst>
            </a:custGeom>
            <a:gradFill rotWithShape="true">
              <a:gsLst>
                <a:gs pos="0">
                  <a:srgbClr val="00C4FC">
                    <a:alpha val="100000"/>
                  </a:srgbClr>
                </a:gs>
                <a:gs pos="100000">
                  <a:srgbClr val="00DA77">
                    <a:alpha val="100000"/>
                  </a:srgbClr>
                </a:gs>
              </a:gsLst>
              <a:path path="circle">
                <a:fillToRect l="0" r="100000" t="0" b="100000"/>
              </a:path>
              <a:tileRect r="0" l="-100000" b="0" t="-100000"/>
            </a:gradFill>
            <a:ln w="19050" cap="sq">
              <a:gradFill>
                <a:gsLst>
                  <a:gs pos="0">
                    <a:srgbClr val="00C4FC">
                      <a:alpha val="100000"/>
                    </a:srgbClr>
                  </a:gs>
                  <a:gs pos="100000">
                    <a:srgbClr val="00DA77">
                      <a:alpha val="100000"/>
                    </a:srgbClr>
                  </a:gs>
                </a:gsLst>
                <a:lin ang="0"/>
              </a:gradFill>
              <a:prstDash val="solid"/>
              <a:miter/>
            </a:ln>
          </p:spPr>
        </p:sp>
        <p:sp>
          <p:nvSpPr>
            <p:cNvPr name="TextBox 39" id="39"/>
            <p:cNvSpPr txBox="true"/>
            <p:nvPr/>
          </p:nvSpPr>
          <p:spPr>
            <a:xfrm>
              <a:off x="0" y="-28575"/>
              <a:ext cx="5016124" cy="485575"/>
            </a:xfrm>
            <a:prstGeom prst="rect">
              <a:avLst/>
            </a:prstGeom>
          </p:spPr>
          <p:txBody>
            <a:bodyPr anchor="ctr" rtlCol="false" tIns="50800" lIns="50800" bIns="50800" rIns="50800"/>
            <a:lstStyle/>
            <a:p>
              <a:pPr algn="ctr">
                <a:lnSpc>
                  <a:spcPts val="2438"/>
                </a:lnSpc>
              </a:pPr>
            </a:p>
          </p:txBody>
        </p:sp>
      </p:grpSp>
      <p:grpSp>
        <p:nvGrpSpPr>
          <p:cNvPr name="Group 40" id="40"/>
          <p:cNvGrpSpPr/>
          <p:nvPr/>
        </p:nvGrpSpPr>
        <p:grpSpPr>
          <a:xfrm rot="0">
            <a:off x="2605637" y="3205208"/>
            <a:ext cx="13076726" cy="4358650"/>
            <a:chOff x="0" y="0"/>
            <a:chExt cx="3444076" cy="1147957"/>
          </a:xfrm>
        </p:grpSpPr>
        <p:sp>
          <p:nvSpPr>
            <p:cNvPr name="Freeform 41" id="41"/>
            <p:cNvSpPr/>
            <p:nvPr/>
          </p:nvSpPr>
          <p:spPr>
            <a:xfrm flipH="false" flipV="false" rot="0">
              <a:off x="0" y="0"/>
              <a:ext cx="3444076" cy="1147957"/>
            </a:xfrm>
            <a:custGeom>
              <a:avLst/>
              <a:gdLst/>
              <a:ahLst/>
              <a:cxnLst/>
              <a:rect r="r" b="b" t="t" l="l"/>
              <a:pathLst>
                <a:path h="1147957" w="3444076">
                  <a:moveTo>
                    <a:pt x="0" y="0"/>
                  </a:moveTo>
                  <a:lnTo>
                    <a:pt x="3444076" y="0"/>
                  </a:lnTo>
                  <a:lnTo>
                    <a:pt x="3444076" y="1147957"/>
                  </a:lnTo>
                  <a:lnTo>
                    <a:pt x="0" y="1147957"/>
                  </a:lnTo>
                  <a:close/>
                </a:path>
              </a:pathLst>
            </a:custGeom>
            <a:solidFill>
              <a:srgbClr val="000000"/>
            </a:solidFill>
            <a:ln w="85725" cap="sq">
              <a:gradFill>
                <a:gsLst>
                  <a:gs pos="0">
                    <a:srgbClr val="00C4FC">
                      <a:alpha val="100000"/>
                    </a:srgbClr>
                  </a:gs>
                  <a:gs pos="100000">
                    <a:srgbClr val="00DA77">
                      <a:alpha val="100000"/>
                    </a:srgbClr>
                  </a:gs>
                </a:gsLst>
                <a:lin ang="0"/>
              </a:gradFill>
              <a:prstDash val="solid"/>
              <a:miter/>
            </a:ln>
          </p:spPr>
        </p:sp>
        <p:sp>
          <p:nvSpPr>
            <p:cNvPr name="TextBox 42" id="42"/>
            <p:cNvSpPr txBox="true"/>
            <p:nvPr/>
          </p:nvSpPr>
          <p:spPr>
            <a:xfrm>
              <a:off x="0" y="-28575"/>
              <a:ext cx="3444076" cy="1176532"/>
            </a:xfrm>
            <a:prstGeom prst="rect">
              <a:avLst/>
            </a:prstGeom>
          </p:spPr>
          <p:txBody>
            <a:bodyPr anchor="ctr" rtlCol="false" tIns="50800" lIns="50800" bIns="50800" rIns="50800"/>
            <a:lstStyle/>
            <a:p>
              <a:pPr algn="ctr">
                <a:lnSpc>
                  <a:spcPts val="2438"/>
                </a:lnSpc>
              </a:pPr>
            </a:p>
          </p:txBody>
        </p:sp>
      </p:grpSp>
      <p:grpSp>
        <p:nvGrpSpPr>
          <p:cNvPr name="Group 43" id="43"/>
          <p:cNvGrpSpPr/>
          <p:nvPr/>
        </p:nvGrpSpPr>
        <p:grpSpPr>
          <a:xfrm rot="0">
            <a:off x="11246168" y="8382000"/>
            <a:ext cx="188595" cy="184785"/>
            <a:chOff x="0" y="0"/>
            <a:chExt cx="251460" cy="246380"/>
          </a:xfrm>
        </p:grpSpPr>
        <p:sp>
          <p:nvSpPr>
            <p:cNvPr name="Freeform 44" id="44"/>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E7191F"/>
            </a:solidFill>
            <a:ln cap="sq">
              <a:noFill/>
              <a:prstDash val="solid"/>
              <a:miter/>
            </a:ln>
          </p:spPr>
        </p:sp>
      </p:grpSp>
      <p:grpSp>
        <p:nvGrpSpPr>
          <p:cNvPr name="Group 45" id="45"/>
          <p:cNvGrpSpPr/>
          <p:nvPr/>
        </p:nvGrpSpPr>
        <p:grpSpPr>
          <a:xfrm rot="0">
            <a:off x="11246168" y="8382000"/>
            <a:ext cx="188595" cy="184785"/>
            <a:chOff x="0" y="0"/>
            <a:chExt cx="251460" cy="246380"/>
          </a:xfrm>
        </p:grpSpPr>
        <p:sp>
          <p:nvSpPr>
            <p:cNvPr name="Freeform 46" id="46"/>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E7191F"/>
            </a:solidFill>
            <a:ln cap="sq">
              <a:noFill/>
              <a:prstDash val="solid"/>
              <a:miter/>
            </a:ln>
          </p:spPr>
        </p:sp>
      </p:grpSp>
      <p:pic>
        <p:nvPicPr>
          <p:cNvPr name="Picture 47" id="47">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937" t="17544" r="0" b="29119"/>
          <a:stretch>
            <a:fillRect/>
          </a:stretch>
        </p:blipFill>
        <p:spPr>
          <a:xfrm flipH="false" flipV="false" rot="0">
            <a:off x="5707685" y="4832603"/>
            <a:ext cx="6849217" cy="2548269"/>
          </a:xfrm>
          <a:prstGeom prst="rect">
            <a:avLst/>
          </a:prstGeom>
        </p:spPr>
      </p:pic>
      <p:sp>
        <p:nvSpPr>
          <p:cNvPr name="TextBox 48" id="48"/>
          <p:cNvSpPr txBox="true"/>
          <p:nvPr/>
        </p:nvSpPr>
        <p:spPr>
          <a:xfrm rot="0">
            <a:off x="4731911" y="3349844"/>
            <a:ext cx="8191649" cy="1444876"/>
          </a:xfrm>
          <a:prstGeom prst="rect">
            <a:avLst/>
          </a:prstGeom>
        </p:spPr>
        <p:txBody>
          <a:bodyPr anchor="t" rtlCol="false" tIns="0" lIns="0" bIns="0" rIns="0">
            <a:spAutoFit/>
          </a:bodyPr>
          <a:lstStyle/>
          <a:p>
            <a:pPr algn="ctr" marL="0" indent="0" lvl="0">
              <a:lnSpc>
                <a:spcPts val="11711"/>
              </a:lnSpc>
              <a:spcBef>
                <a:spcPct val="0"/>
              </a:spcBef>
            </a:pPr>
            <a:r>
              <a:rPr lang="en-US" sz="8365">
                <a:solidFill>
                  <a:srgbClr val="FDFDFD"/>
                </a:solidFill>
                <a:latin typeface="Lexend Exa"/>
                <a:ea typeface="Lexend Exa"/>
                <a:cs typeface="Lexend Exa"/>
                <a:sym typeface="Lexend Exa"/>
              </a:rPr>
              <a:t>QUICK-SORT</a:t>
            </a:r>
          </a:p>
        </p:txBody>
      </p:sp>
    </p:spTree>
  </p:cSld>
  <p:clrMapOvr>
    <a:masterClrMapping/>
  </p:clrMapOvr>
  <p:timing>
    <p:tnLst>
      <p:par>
        <p:cTn dur="indefinite" restart="never" nodeType="tmRoot">
          <p:childTnLst>
            <p:video>
              <p:cMediaNode vol="0">
                <p:cTn fill="hold" display="false">
                  <p:stCondLst>
                    <p:cond delay="indefinite"/>
                  </p:stCondLst>
                </p:cTn>
                <p:tgtEl>
                  <p:spTgt spid="47"/>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903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68433" y="1253414"/>
            <a:ext cx="7781060" cy="8368549"/>
            <a:chOff x="0" y="0"/>
            <a:chExt cx="2049333" cy="2204062"/>
          </a:xfrm>
        </p:grpSpPr>
        <p:sp>
          <p:nvSpPr>
            <p:cNvPr name="Freeform 3" id="3"/>
            <p:cNvSpPr/>
            <p:nvPr/>
          </p:nvSpPr>
          <p:spPr>
            <a:xfrm flipH="false" flipV="false" rot="0">
              <a:off x="0" y="0"/>
              <a:ext cx="2049333" cy="2204062"/>
            </a:xfrm>
            <a:custGeom>
              <a:avLst/>
              <a:gdLst/>
              <a:ahLst/>
              <a:cxnLst/>
              <a:rect r="r" b="b" t="t" l="l"/>
              <a:pathLst>
                <a:path h="2204062" w="2049333">
                  <a:moveTo>
                    <a:pt x="55718" y="0"/>
                  </a:moveTo>
                  <a:lnTo>
                    <a:pt x="1993614" y="0"/>
                  </a:lnTo>
                  <a:cubicBezTo>
                    <a:pt x="2024387" y="0"/>
                    <a:pt x="2049333" y="24946"/>
                    <a:pt x="2049333" y="55718"/>
                  </a:cubicBezTo>
                  <a:lnTo>
                    <a:pt x="2049333" y="2148344"/>
                  </a:lnTo>
                  <a:cubicBezTo>
                    <a:pt x="2049333" y="2179116"/>
                    <a:pt x="2024387" y="2204062"/>
                    <a:pt x="1993614" y="2204062"/>
                  </a:cubicBezTo>
                  <a:lnTo>
                    <a:pt x="55718" y="2204062"/>
                  </a:lnTo>
                  <a:cubicBezTo>
                    <a:pt x="40941" y="2204062"/>
                    <a:pt x="26769" y="2198192"/>
                    <a:pt x="16320" y="2187743"/>
                  </a:cubicBezTo>
                  <a:cubicBezTo>
                    <a:pt x="5870" y="2177294"/>
                    <a:pt x="0" y="2163121"/>
                    <a:pt x="0" y="2148344"/>
                  </a:cubicBezTo>
                  <a:lnTo>
                    <a:pt x="0" y="55718"/>
                  </a:lnTo>
                  <a:cubicBezTo>
                    <a:pt x="0" y="24946"/>
                    <a:pt x="24946" y="0"/>
                    <a:pt x="55718" y="0"/>
                  </a:cubicBezTo>
                  <a:close/>
                </a:path>
              </a:pathLst>
            </a:custGeom>
            <a:gradFill rotWithShape="true">
              <a:gsLst>
                <a:gs pos="0">
                  <a:srgbClr val="000000">
                    <a:alpha val="78000"/>
                  </a:srgbClr>
                </a:gs>
                <a:gs pos="100000">
                  <a:srgbClr val="DDDDDD">
                    <a:alpha val="14820"/>
                  </a:srgbClr>
                </a:gs>
              </a:gsLst>
              <a:lin ang="2700000"/>
            </a:gradFill>
          </p:spPr>
        </p:sp>
        <p:sp>
          <p:nvSpPr>
            <p:cNvPr name="TextBox 4" id="4"/>
            <p:cNvSpPr txBox="true"/>
            <p:nvPr/>
          </p:nvSpPr>
          <p:spPr>
            <a:xfrm>
              <a:off x="0" y="-66675"/>
              <a:ext cx="2049333" cy="2270737"/>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8482779" y="3299861"/>
            <a:ext cx="9664851" cy="6322102"/>
            <a:chOff x="0" y="0"/>
            <a:chExt cx="2545475" cy="1665080"/>
          </a:xfrm>
        </p:grpSpPr>
        <p:sp>
          <p:nvSpPr>
            <p:cNvPr name="Freeform 6" id="6"/>
            <p:cNvSpPr/>
            <p:nvPr/>
          </p:nvSpPr>
          <p:spPr>
            <a:xfrm flipH="false" flipV="false" rot="0">
              <a:off x="0" y="0"/>
              <a:ext cx="2545475" cy="1665081"/>
            </a:xfrm>
            <a:custGeom>
              <a:avLst/>
              <a:gdLst/>
              <a:ahLst/>
              <a:cxnLst/>
              <a:rect r="r" b="b" t="t" l="l"/>
              <a:pathLst>
                <a:path h="1665081" w="2545475">
                  <a:moveTo>
                    <a:pt x="33644" y="0"/>
                  </a:moveTo>
                  <a:lnTo>
                    <a:pt x="2511831" y="0"/>
                  </a:lnTo>
                  <a:cubicBezTo>
                    <a:pt x="2530412" y="0"/>
                    <a:pt x="2545475" y="15063"/>
                    <a:pt x="2545475" y="33644"/>
                  </a:cubicBezTo>
                  <a:lnTo>
                    <a:pt x="2545475" y="1631437"/>
                  </a:lnTo>
                  <a:cubicBezTo>
                    <a:pt x="2545475" y="1650018"/>
                    <a:pt x="2530412" y="1665081"/>
                    <a:pt x="2511831" y="1665081"/>
                  </a:cubicBezTo>
                  <a:lnTo>
                    <a:pt x="33644" y="1665081"/>
                  </a:lnTo>
                  <a:cubicBezTo>
                    <a:pt x="15063" y="1665081"/>
                    <a:pt x="0" y="1650018"/>
                    <a:pt x="0" y="1631437"/>
                  </a:cubicBezTo>
                  <a:lnTo>
                    <a:pt x="0" y="33644"/>
                  </a:lnTo>
                  <a:cubicBezTo>
                    <a:pt x="0" y="15063"/>
                    <a:pt x="15063" y="0"/>
                    <a:pt x="33644" y="0"/>
                  </a:cubicBezTo>
                  <a:close/>
                </a:path>
              </a:pathLst>
            </a:custGeom>
            <a:gradFill rotWithShape="true">
              <a:gsLst>
                <a:gs pos="0">
                  <a:srgbClr val="000F9B">
                    <a:alpha val="100000"/>
                  </a:srgbClr>
                </a:gs>
                <a:gs pos="50000">
                  <a:srgbClr val="EB0000">
                    <a:alpha val="100000"/>
                  </a:srgbClr>
                </a:gs>
                <a:gs pos="100000">
                  <a:srgbClr val="A000EB">
                    <a:alpha val="100000"/>
                  </a:srgbClr>
                </a:gs>
              </a:gsLst>
              <a:path path="circle">
                <a:fillToRect l="0" r="100000" t="0" b="100000"/>
              </a:path>
              <a:tileRect r="0" l="-100000" b="0" t="-100000"/>
            </a:gradFill>
          </p:spPr>
        </p:sp>
        <p:sp>
          <p:nvSpPr>
            <p:cNvPr name="TextBox 7" id="7"/>
            <p:cNvSpPr txBox="true"/>
            <p:nvPr/>
          </p:nvSpPr>
          <p:spPr>
            <a:xfrm>
              <a:off x="0" y="-66675"/>
              <a:ext cx="2545475" cy="1731755"/>
            </a:xfrm>
            <a:prstGeom prst="rect">
              <a:avLst/>
            </a:prstGeom>
          </p:spPr>
          <p:txBody>
            <a:bodyPr anchor="ctr" rtlCol="false" tIns="50800" lIns="50800" bIns="50800" rIns="50800"/>
            <a:lstStyle/>
            <a:p>
              <a:pPr algn="ctr">
                <a:lnSpc>
                  <a:spcPts val="3151"/>
                </a:lnSpc>
              </a:pPr>
            </a:p>
          </p:txBody>
        </p:sp>
      </p:grpSp>
      <p:grpSp>
        <p:nvGrpSpPr>
          <p:cNvPr name="Group 8" id="8"/>
          <p:cNvGrpSpPr/>
          <p:nvPr/>
        </p:nvGrpSpPr>
        <p:grpSpPr>
          <a:xfrm rot="0">
            <a:off x="9871593" y="1253414"/>
            <a:ext cx="7167982" cy="1645860"/>
            <a:chOff x="0" y="0"/>
            <a:chExt cx="1887864" cy="433478"/>
          </a:xfrm>
        </p:grpSpPr>
        <p:sp>
          <p:nvSpPr>
            <p:cNvPr name="Freeform 9" id="9"/>
            <p:cNvSpPr/>
            <p:nvPr/>
          </p:nvSpPr>
          <p:spPr>
            <a:xfrm flipH="false" flipV="false" rot="0">
              <a:off x="0" y="0"/>
              <a:ext cx="1887864" cy="433478"/>
            </a:xfrm>
            <a:custGeom>
              <a:avLst/>
              <a:gdLst/>
              <a:ahLst/>
              <a:cxnLst/>
              <a:rect r="r" b="b" t="t" l="l"/>
              <a:pathLst>
                <a:path h="433478" w="1887864">
                  <a:moveTo>
                    <a:pt x="60484" y="0"/>
                  </a:moveTo>
                  <a:lnTo>
                    <a:pt x="1827380" y="0"/>
                  </a:lnTo>
                  <a:cubicBezTo>
                    <a:pt x="1843421" y="0"/>
                    <a:pt x="1858805" y="6372"/>
                    <a:pt x="1870148" y="17715"/>
                  </a:cubicBezTo>
                  <a:cubicBezTo>
                    <a:pt x="1881491" y="29058"/>
                    <a:pt x="1887864" y="44443"/>
                    <a:pt x="1887864" y="60484"/>
                  </a:cubicBezTo>
                  <a:lnTo>
                    <a:pt x="1887864" y="372994"/>
                  </a:lnTo>
                  <a:cubicBezTo>
                    <a:pt x="1887864" y="389035"/>
                    <a:pt x="1881491" y="404419"/>
                    <a:pt x="1870148" y="415762"/>
                  </a:cubicBezTo>
                  <a:cubicBezTo>
                    <a:pt x="1858805" y="427105"/>
                    <a:pt x="1843421" y="433478"/>
                    <a:pt x="1827380" y="433478"/>
                  </a:cubicBezTo>
                  <a:lnTo>
                    <a:pt x="60484" y="433478"/>
                  </a:lnTo>
                  <a:cubicBezTo>
                    <a:pt x="44443" y="433478"/>
                    <a:pt x="29058" y="427105"/>
                    <a:pt x="17715" y="415762"/>
                  </a:cubicBezTo>
                  <a:cubicBezTo>
                    <a:pt x="6372" y="404419"/>
                    <a:pt x="0" y="389035"/>
                    <a:pt x="0" y="372994"/>
                  </a:cubicBezTo>
                  <a:lnTo>
                    <a:pt x="0" y="60484"/>
                  </a:lnTo>
                  <a:cubicBezTo>
                    <a:pt x="0" y="44443"/>
                    <a:pt x="6372" y="29058"/>
                    <a:pt x="17715" y="17715"/>
                  </a:cubicBezTo>
                  <a:cubicBezTo>
                    <a:pt x="29058" y="6372"/>
                    <a:pt x="44443" y="0"/>
                    <a:pt x="60484"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66675"/>
              <a:ext cx="1887864" cy="500153"/>
            </a:xfrm>
            <a:prstGeom prst="rect">
              <a:avLst/>
            </a:prstGeom>
          </p:spPr>
          <p:txBody>
            <a:bodyPr anchor="ctr" rtlCol="false" tIns="50800" lIns="50800" bIns="50800" rIns="50800"/>
            <a:lstStyle/>
            <a:p>
              <a:pPr algn="ctr">
                <a:lnSpc>
                  <a:spcPts val="3151"/>
                </a:lnSpc>
              </a:pPr>
            </a:p>
          </p:txBody>
        </p:sp>
      </p:grpSp>
      <p:sp>
        <p:nvSpPr>
          <p:cNvPr name="Freeform 11" id="11"/>
          <p:cNvSpPr/>
          <p:nvPr/>
        </p:nvSpPr>
        <p:spPr>
          <a:xfrm flipH="false" flipV="false" rot="0">
            <a:off x="1028700" y="529730"/>
            <a:ext cx="397779" cy="334858"/>
          </a:xfrm>
          <a:custGeom>
            <a:avLst/>
            <a:gdLst/>
            <a:ahLst/>
            <a:cxnLst/>
            <a:rect r="r" b="b" t="t" l="l"/>
            <a:pathLst>
              <a:path h="334858" w="397779">
                <a:moveTo>
                  <a:pt x="0" y="0"/>
                </a:moveTo>
                <a:lnTo>
                  <a:pt x="397779" y="0"/>
                </a:lnTo>
                <a:lnTo>
                  <a:pt x="397779" y="334857"/>
                </a:lnTo>
                <a:lnTo>
                  <a:pt x="0" y="334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32567" y="1367104"/>
            <a:ext cx="6452793" cy="8141170"/>
          </a:xfrm>
          <a:custGeom>
            <a:avLst/>
            <a:gdLst/>
            <a:ahLst/>
            <a:cxnLst/>
            <a:rect r="r" b="b" t="t" l="l"/>
            <a:pathLst>
              <a:path h="8141170" w="6452793">
                <a:moveTo>
                  <a:pt x="0" y="0"/>
                </a:moveTo>
                <a:lnTo>
                  <a:pt x="6452793" y="0"/>
                </a:lnTo>
                <a:lnTo>
                  <a:pt x="6452793" y="8141170"/>
                </a:lnTo>
                <a:lnTo>
                  <a:pt x="0" y="8141170"/>
                </a:lnTo>
                <a:lnTo>
                  <a:pt x="0" y="0"/>
                </a:lnTo>
                <a:close/>
              </a:path>
            </a:pathLst>
          </a:custGeom>
          <a:blipFill>
            <a:blip r:embed="rId4"/>
            <a:stretch>
              <a:fillRect l="-972" t="-7943" r="-3040" b="0"/>
            </a:stretch>
          </a:blipFill>
        </p:spPr>
      </p:sp>
      <p:sp>
        <p:nvSpPr>
          <p:cNvPr name="Freeform 13" id="13"/>
          <p:cNvSpPr/>
          <p:nvPr/>
        </p:nvSpPr>
        <p:spPr>
          <a:xfrm flipH="false" flipV="false" rot="0">
            <a:off x="8610570" y="3814555"/>
            <a:ext cx="9409270" cy="5292714"/>
          </a:xfrm>
          <a:custGeom>
            <a:avLst/>
            <a:gdLst/>
            <a:ahLst/>
            <a:cxnLst/>
            <a:rect r="r" b="b" t="t" l="l"/>
            <a:pathLst>
              <a:path h="5292714" w="9409270">
                <a:moveTo>
                  <a:pt x="0" y="0"/>
                </a:moveTo>
                <a:lnTo>
                  <a:pt x="9409270" y="0"/>
                </a:lnTo>
                <a:lnTo>
                  <a:pt x="9409270" y="5292715"/>
                </a:lnTo>
                <a:lnTo>
                  <a:pt x="0" y="5292715"/>
                </a:lnTo>
                <a:lnTo>
                  <a:pt x="0" y="0"/>
                </a:lnTo>
                <a:close/>
              </a:path>
            </a:pathLst>
          </a:custGeom>
          <a:blipFill>
            <a:blip r:embed="rId5"/>
            <a:stretch>
              <a:fillRect l="0" t="0" r="0" b="0"/>
            </a:stretch>
          </a:blipFill>
        </p:spPr>
      </p:sp>
      <p:sp>
        <p:nvSpPr>
          <p:cNvPr name="TextBox 14" id="14"/>
          <p:cNvSpPr txBox="true"/>
          <p:nvPr/>
        </p:nvSpPr>
        <p:spPr>
          <a:xfrm rot="0">
            <a:off x="1548316" y="386727"/>
            <a:ext cx="3133725" cy="525612"/>
          </a:xfrm>
          <a:prstGeom prst="rect">
            <a:avLst/>
          </a:prstGeom>
        </p:spPr>
        <p:txBody>
          <a:bodyPr anchor="t" rtlCol="false" tIns="0" lIns="0" bIns="0" rIns="0">
            <a:spAutoFit/>
          </a:bodyPr>
          <a:lstStyle/>
          <a:p>
            <a:pPr algn="l">
              <a:lnSpc>
                <a:spcPts val="3957"/>
              </a:lnSpc>
              <a:spcBef>
                <a:spcPct val="0"/>
              </a:spcBef>
            </a:pPr>
            <a:r>
              <a:rPr lang="en-US" b="true" sz="2826" spc="-127">
                <a:solidFill>
                  <a:srgbClr val="FFFFFF"/>
                </a:solidFill>
                <a:latin typeface="Telegraf Bold"/>
                <a:ea typeface="Telegraf Bold"/>
                <a:cs typeface="Telegraf Bold"/>
                <a:sym typeface="Telegraf Bold"/>
              </a:rPr>
              <a:t>Codigos </a:t>
            </a:r>
          </a:p>
        </p:txBody>
      </p:sp>
      <p:sp>
        <p:nvSpPr>
          <p:cNvPr name="TextBox 15" id="15"/>
          <p:cNvSpPr txBox="true"/>
          <p:nvPr/>
        </p:nvSpPr>
        <p:spPr>
          <a:xfrm rot="0">
            <a:off x="10190277" y="1378099"/>
            <a:ext cx="6530615" cy="1425065"/>
          </a:xfrm>
          <a:prstGeom prst="rect">
            <a:avLst/>
          </a:prstGeom>
        </p:spPr>
        <p:txBody>
          <a:bodyPr anchor="t" rtlCol="false" tIns="0" lIns="0" bIns="0" rIns="0">
            <a:spAutoFit/>
          </a:bodyPr>
          <a:lstStyle/>
          <a:p>
            <a:pPr algn="ctr">
              <a:lnSpc>
                <a:spcPts val="3660"/>
              </a:lnSpc>
            </a:pPr>
            <a:r>
              <a:rPr lang="en-US" b="true" sz="3588" spc="-161">
                <a:solidFill>
                  <a:srgbClr val="FFFFFF"/>
                </a:solidFill>
                <a:latin typeface="Telegraf Bold"/>
                <a:ea typeface="Telegraf Bold"/>
                <a:cs typeface="Telegraf Bold"/>
                <a:sym typeface="Telegraf Bold"/>
              </a:rPr>
              <a:t>Grafica de rendimiento de Quicksort respecto al tamaño del arraylist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903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6111" y="349538"/>
            <a:ext cx="17695777" cy="9787674"/>
            <a:chOff x="0" y="0"/>
            <a:chExt cx="4660616" cy="2577824"/>
          </a:xfrm>
        </p:grpSpPr>
        <p:sp>
          <p:nvSpPr>
            <p:cNvPr name="Freeform 3" id="3"/>
            <p:cNvSpPr/>
            <p:nvPr/>
          </p:nvSpPr>
          <p:spPr>
            <a:xfrm flipH="false" flipV="false" rot="0">
              <a:off x="0" y="0"/>
              <a:ext cx="4660616" cy="2577824"/>
            </a:xfrm>
            <a:custGeom>
              <a:avLst/>
              <a:gdLst/>
              <a:ahLst/>
              <a:cxnLst/>
              <a:rect r="r" b="b" t="t" l="l"/>
              <a:pathLst>
                <a:path h="2577824" w="4660616">
                  <a:moveTo>
                    <a:pt x="24500" y="0"/>
                  </a:moveTo>
                  <a:lnTo>
                    <a:pt x="4636116" y="0"/>
                  </a:lnTo>
                  <a:cubicBezTo>
                    <a:pt x="4649647" y="0"/>
                    <a:pt x="4660616" y="10969"/>
                    <a:pt x="4660616" y="24500"/>
                  </a:cubicBezTo>
                  <a:lnTo>
                    <a:pt x="4660616" y="2553324"/>
                  </a:lnTo>
                  <a:cubicBezTo>
                    <a:pt x="4660616" y="2559821"/>
                    <a:pt x="4658035" y="2566053"/>
                    <a:pt x="4653440" y="2570648"/>
                  </a:cubicBezTo>
                  <a:cubicBezTo>
                    <a:pt x="4648846" y="2575242"/>
                    <a:pt x="4642614" y="2577824"/>
                    <a:pt x="4636116" y="2577824"/>
                  </a:cubicBezTo>
                  <a:lnTo>
                    <a:pt x="24500" y="2577824"/>
                  </a:lnTo>
                  <a:cubicBezTo>
                    <a:pt x="10969" y="2577824"/>
                    <a:pt x="0" y="2566855"/>
                    <a:pt x="0" y="2553324"/>
                  </a:cubicBezTo>
                  <a:lnTo>
                    <a:pt x="0" y="24500"/>
                  </a:lnTo>
                  <a:cubicBezTo>
                    <a:pt x="0" y="10969"/>
                    <a:pt x="10969" y="0"/>
                    <a:pt x="24500" y="0"/>
                  </a:cubicBezTo>
                  <a:close/>
                </a:path>
              </a:pathLst>
            </a:custGeom>
            <a:solidFill>
              <a:srgbClr val="FFFFFF">
                <a:alpha val="21961"/>
              </a:srgbClr>
            </a:solidFill>
          </p:spPr>
        </p:sp>
        <p:sp>
          <p:nvSpPr>
            <p:cNvPr name="TextBox 4" id="4"/>
            <p:cNvSpPr txBox="true"/>
            <p:nvPr/>
          </p:nvSpPr>
          <p:spPr>
            <a:xfrm>
              <a:off x="0" y="-38100"/>
              <a:ext cx="4660616" cy="261592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03986" y="3261379"/>
            <a:ext cx="16648096" cy="6694693"/>
            <a:chOff x="0" y="0"/>
            <a:chExt cx="4384684" cy="1763211"/>
          </a:xfrm>
        </p:grpSpPr>
        <p:sp>
          <p:nvSpPr>
            <p:cNvPr name="Freeform 6" id="6"/>
            <p:cNvSpPr/>
            <p:nvPr/>
          </p:nvSpPr>
          <p:spPr>
            <a:xfrm flipH="false" flipV="false" rot="0">
              <a:off x="0" y="0"/>
              <a:ext cx="4384684" cy="1763211"/>
            </a:xfrm>
            <a:custGeom>
              <a:avLst/>
              <a:gdLst/>
              <a:ahLst/>
              <a:cxnLst/>
              <a:rect r="r" b="b" t="t" l="l"/>
              <a:pathLst>
                <a:path h="1763211" w="4384684">
                  <a:moveTo>
                    <a:pt x="26042" y="0"/>
                  </a:moveTo>
                  <a:lnTo>
                    <a:pt x="4358642" y="0"/>
                  </a:lnTo>
                  <a:cubicBezTo>
                    <a:pt x="4365548" y="0"/>
                    <a:pt x="4372172" y="2744"/>
                    <a:pt x="4377056" y="7627"/>
                  </a:cubicBezTo>
                  <a:cubicBezTo>
                    <a:pt x="4381940" y="12511"/>
                    <a:pt x="4384684" y="19135"/>
                    <a:pt x="4384684" y="26042"/>
                  </a:cubicBezTo>
                  <a:lnTo>
                    <a:pt x="4384684" y="1737170"/>
                  </a:lnTo>
                  <a:cubicBezTo>
                    <a:pt x="4384684" y="1744076"/>
                    <a:pt x="4381940" y="1750700"/>
                    <a:pt x="4377056" y="1755584"/>
                  </a:cubicBezTo>
                  <a:cubicBezTo>
                    <a:pt x="4372172" y="1760468"/>
                    <a:pt x="4365548" y="1763211"/>
                    <a:pt x="4358642" y="1763211"/>
                  </a:cubicBezTo>
                  <a:lnTo>
                    <a:pt x="26042" y="1763211"/>
                  </a:lnTo>
                  <a:cubicBezTo>
                    <a:pt x="19135" y="1763211"/>
                    <a:pt x="12511" y="1760468"/>
                    <a:pt x="7627" y="1755584"/>
                  </a:cubicBezTo>
                  <a:cubicBezTo>
                    <a:pt x="2744" y="1750700"/>
                    <a:pt x="0" y="1744076"/>
                    <a:pt x="0" y="1737170"/>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name="TextBox 7" id="7"/>
            <p:cNvSpPr txBox="true"/>
            <p:nvPr/>
          </p:nvSpPr>
          <p:spPr>
            <a:xfrm>
              <a:off x="0" y="-38100"/>
              <a:ext cx="4384684" cy="180131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9952" y="1418271"/>
            <a:ext cx="16648096" cy="1633558"/>
            <a:chOff x="0" y="0"/>
            <a:chExt cx="4384684" cy="430238"/>
          </a:xfrm>
        </p:grpSpPr>
        <p:sp>
          <p:nvSpPr>
            <p:cNvPr name="Freeform 9" id="9"/>
            <p:cNvSpPr/>
            <p:nvPr/>
          </p:nvSpPr>
          <p:spPr>
            <a:xfrm flipH="false" flipV="false" rot="0">
              <a:off x="0" y="0"/>
              <a:ext cx="4384684" cy="430237"/>
            </a:xfrm>
            <a:custGeom>
              <a:avLst/>
              <a:gdLst/>
              <a:ahLst/>
              <a:cxnLst/>
              <a:rect r="r" b="b" t="t" l="l"/>
              <a:pathLst>
                <a:path h="430237" w="4384684">
                  <a:moveTo>
                    <a:pt x="26042" y="0"/>
                  </a:moveTo>
                  <a:lnTo>
                    <a:pt x="4358642" y="0"/>
                  </a:lnTo>
                  <a:cubicBezTo>
                    <a:pt x="4365548" y="0"/>
                    <a:pt x="4372172" y="2744"/>
                    <a:pt x="4377056" y="7627"/>
                  </a:cubicBezTo>
                  <a:cubicBezTo>
                    <a:pt x="4381940" y="12511"/>
                    <a:pt x="4384684" y="19135"/>
                    <a:pt x="4384684" y="26042"/>
                  </a:cubicBezTo>
                  <a:lnTo>
                    <a:pt x="4384684" y="404196"/>
                  </a:lnTo>
                  <a:cubicBezTo>
                    <a:pt x="4384684" y="411102"/>
                    <a:pt x="4381940" y="417726"/>
                    <a:pt x="4377056" y="422610"/>
                  </a:cubicBezTo>
                  <a:cubicBezTo>
                    <a:pt x="4372172" y="427494"/>
                    <a:pt x="4365548" y="430237"/>
                    <a:pt x="4358642" y="430237"/>
                  </a:cubicBezTo>
                  <a:lnTo>
                    <a:pt x="26042" y="430237"/>
                  </a:lnTo>
                  <a:cubicBezTo>
                    <a:pt x="19135" y="430237"/>
                    <a:pt x="12511" y="427494"/>
                    <a:pt x="7627" y="422610"/>
                  </a:cubicBezTo>
                  <a:cubicBezTo>
                    <a:pt x="2744" y="417726"/>
                    <a:pt x="0" y="411102"/>
                    <a:pt x="0" y="404196"/>
                  </a:cubicBezTo>
                  <a:lnTo>
                    <a:pt x="0" y="26042"/>
                  </a:lnTo>
                  <a:cubicBezTo>
                    <a:pt x="0" y="19135"/>
                    <a:pt x="2744" y="12511"/>
                    <a:pt x="7627" y="7627"/>
                  </a:cubicBezTo>
                  <a:cubicBezTo>
                    <a:pt x="12511" y="2744"/>
                    <a:pt x="19135" y="0"/>
                    <a:pt x="26042" y="0"/>
                  </a:cubicBezTo>
                  <a:close/>
                </a:path>
              </a:pathLst>
            </a:custGeom>
            <a:solidFill>
              <a:srgbClr val="FFFFFF">
                <a:alpha val="21961"/>
              </a:srgbClr>
            </a:solidFill>
          </p:spPr>
        </p:sp>
        <p:sp>
          <p:nvSpPr>
            <p:cNvPr name="TextBox 10" id="10"/>
            <p:cNvSpPr txBox="true"/>
            <p:nvPr/>
          </p:nvSpPr>
          <p:spPr>
            <a:xfrm>
              <a:off x="0" y="-38100"/>
              <a:ext cx="4384684" cy="46833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811360" y="738389"/>
            <a:ext cx="474714" cy="474714"/>
          </a:xfrm>
          <a:custGeom>
            <a:avLst/>
            <a:gdLst/>
            <a:ahLst/>
            <a:cxnLst/>
            <a:rect r="r" b="b" t="t" l="l"/>
            <a:pathLst>
              <a:path h="474714" w="474714">
                <a:moveTo>
                  <a:pt x="0" y="0"/>
                </a:moveTo>
                <a:lnTo>
                  <a:pt x="474714" y="0"/>
                </a:lnTo>
                <a:lnTo>
                  <a:pt x="474714" y="474714"/>
                </a:lnTo>
                <a:lnTo>
                  <a:pt x="0" y="474714"/>
                </a:lnTo>
                <a:lnTo>
                  <a:pt x="0" y="0"/>
                </a:lnTo>
                <a:close/>
              </a:path>
            </a:pathLst>
          </a:custGeom>
          <a:blipFill>
            <a:blip r:embed="rId2"/>
            <a:stretch>
              <a:fillRect l="0" t="0" r="0" b="0"/>
            </a:stretch>
          </a:blipFill>
        </p:spPr>
      </p:sp>
      <p:sp>
        <p:nvSpPr>
          <p:cNvPr name="Freeform 12" id="12"/>
          <p:cNvSpPr/>
          <p:nvPr/>
        </p:nvSpPr>
        <p:spPr>
          <a:xfrm flipH="false" flipV="false" rot="0">
            <a:off x="2302693" y="3499504"/>
            <a:ext cx="13682614" cy="6215294"/>
          </a:xfrm>
          <a:custGeom>
            <a:avLst/>
            <a:gdLst/>
            <a:ahLst/>
            <a:cxnLst/>
            <a:rect r="r" b="b" t="t" l="l"/>
            <a:pathLst>
              <a:path h="6215294" w="13682614">
                <a:moveTo>
                  <a:pt x="0" y="0"/>
                </a:moveTo>
                <a:lnTo>
                  <a:pt x="13682614" y="0"/>
                </a:lnTo>
                <a:lnTo>
                  <a:pt x="13682614" y="6215294"/>
                </a:lnTo>
                <a:lnTo>
                  <a:pt x="0" y="6215294"/>
                </a:lnTo>
                <a:lnTo>
                  <a:pt x="0" y="0"/>
                </a:lnTo>
                <a:close/>
              </a:path>
            </a:pathLst>
          </a:custGeom>
          <a:blipFill>
            <a:blip r:embed="rId3"/>
            <a:stretch>
              <a:fillRect l="-573" t="0" r="-573" b="-9107"/>
            </a:stretch>
          </a:blipFill>
        </p:spPr>
      </p:sp>
      <p:sp>
        <p:nvSpPr>
          <p:cNvPr name="TextBox 13" id="13"/>
          <p:cNvSpPr txBox="true"/>
          <p:nvPr/>
        </p:nvSpPr>
        <p:spPr>
          <a:xfrm rot="0">
            <a:off x="1363845" y="768097"/>
            <a:ext cx="2685498" cy="445006"/>
          </a:xfrm>
          <a:prstGeom prst="rect">
            <a:avLst/>
          </a:prstGeom>
        </p:spPr>
        <p:txBody>
          <a:bodyPr anchor="t" rtlCol="false" tIns="0" lIns="0" bIns="0" rIns="0">
            <a:spAutoFit/>
          </a:bodyPr>
          <a:lstStyle/>
          <a:p>
            <a:pPr algn="l">
              <a:lnSpc>
                <a:spcPts val="3391"/>
              </a:lnSpc>
              <a:spcBef>
                <a:spcPct val="0"/>
              </a:spcBef>
            </a:pPr>
            <a:r>
              <a:rPr lang="en-US" b="true" sz="2422" spc="-109">
                <a:solidFill>
                  <a:srgbClr val="FFFFFF"/>
                </a:solidFill>
                <a:latin typeface="Telegraf Bold"/>
                <a:ea typeface="Telegraf Bold"/>
                <a:cs typeface="Telegraf Bold"/>
                <a:sym typeface="Telegraf Bold"/>
              </a:rPr>
              <a:t>GIT-HUB</a:t>
            </a:r>
          </a:p>
        </p:txBody>
      </p:sp>
      <p:sp>
        <p:nvSpPr>
          <p:cNvPr name="TextBox 14" id="14"/>
          <p:cNvSpPr txBox="true"/>
          <p:nvPr/>
        </p:nvSpPr>
        <p:spPr>
          <a:xfrm rot="0">
            <a:off x="819952" y="1705270"/>
            <a:ext cx="16648096" cy="1107185"/>
          </a:xfrm>
          <a:prstGeom prst="rect">
            <a:avLst/>
          </a:prstGeom>
        </p:spPr>
        <p:txBody>
          <a:bodyPr anchor="t" rtlCol="false" tIns="0" lIns="0" bIns="0" rIns="0">
            <a:spAutoFit/>
          </a:bodyPr>
          <a:lstStyle/>
          <a:p>
            <a:pPr algn="ctr">
              <a:lnSpc>
                <a:spcPts val="7751"/>
              </a:lnSpc>
            </a:pPr>
            <a:r>
              <a:rPr lang="en-US" b="true" sz="7599" spc="-341">
                <a:solidFill>
                  <a:srgbClr val="FFFFFF"/>
                </a:solidFill>
                <a:latin typeface="Telegraf Bold"/>
                <a:ea typeface="Telegraf Bold"/>
                <a:cs typeface="Telegraf Bold"/>
                <a:sym typeface="Telegraf Bold"/>
              </a:rPr>
              <a:t>Proyecto en repositorio de 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sp>
        <p:nvSpPr>
          <p:cNvPr name="AutoShape 2" id="2"/>
          <p:cNvSpPr/>
          <p:nvPr/>
        </p:nvSpPr>
        <p:spPr>
          <a:xfrm rot="5400000">
            <a:off x="-2839732" y="3931089"/>
            <a:ext cx="8741551" cy="0"/>
          </a:xfrm>
          <a:prstGeom prst="line">
            <a:avLst/>
          </a:prstGeom>
          <a:ln cap="flat" w="95250">
            <a:solidFill>
              <a:srgbClr val="2D2D3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754" r="0" b="1754"/>
          <a:stretch>
            <a:fillRect/>
          </a:stretch>
        </p:blipFill>
        <p:spPr>
          <a:xfrm flipH="false" flipV="false" rot="0">
            <a:off x="-305226" y="-235971"/>
            <a:ext cx="19920104" cy="10956057"/>
          </a:xfrm>
          <a:prstGeom prst="rect">
            <a:avLst/>
          </a:prstGeom>
        </p:spPr>
      </p:pic>
      <p:sp>
        <p:nvSpPr>
          <p:cNvPr name="Freeform 4" id="4"/>
          <p:cNvSpPr/>
          <p:nvPr/>
        </p:nvSpPr>
        <p:spPr>
          <a:xfrm flipH="false" flipV="false" rot="0">
            <a:off x="11386672" y="4533951"/>
            <a:ext cx="6901328" cy="6876232"/>
          </a:xfrm>
          <a:custGeom>
            <a:avLst/>
            <a:gdLst/>
            <a:ahLst/>
            <a:cxnLst/>
            <a:rect r="r" b="b" t="t" l="l"/>
            <a:pathLst>
              <a:path h="6876232" w="6901328">
                <a:moveTo>
                  <a:pt x="0" y="0"/>
                </a:moveTo>
                <a:lnTo>
                  <a:pt x="6901328" y="0"/>
                </a:lnTo>
                <a:lnTo>
                  <a:pt x="6901328" y="6876232"/>
                </a:lnTo>
                <a:lnTo>
                  <a:pt x="0" y="6876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537186" y="3245316"/>
            <a:ext cx="10718760" cy="1324177"/>
          </a:xfrm>
          <a:prstGeom prst="rect">
            <a:avLst/>
          </a:prstGeom>
        </p:spPr>
        <p:txBody>
          <a:bodyPr anchor="t" rtlCol="false" tIns="0" lIns="0" bIns="0" rIns="0">
            <a:spAutoFit/>
          </a:bodyPr>
          <a:lstStyle/>
          <a:p>
            <a:pPr algn="l">
              <a:lnSpc>
                <a:spcPts val="10397"/>
              </a:lnSpc>
            </a:pPr>
            <a:r>
              <a:rPr lang="en-US" sz="9120">
                <a:solidFill>
                  <a:srgbClr val="FFFFFF"/>
                </a:solidFill>
                <a:latin typeface="Courier Prime"/>
                <a:ea typeface="Courier Prime"/>
                <a:cs typeface="Courier Prime"/>
                <a:sym typeface="Courier Prime"/>
              </a:rPr>
              <a:t>Gracias {</a:t>
            </a:r>
          </a:p>
        </p:txBody>
      </p:sp>
      <p:sp>
        <p:nvSpPr>
          <p:cNvPr name="TextBox 6" id="6"/>
          <p:cNvSpPr txBox="true"/>
          <p:nvPr/>
        </p:nvSpPr>
        <p:spPr>
          <a:xfrm rot="0">
            <a:off x="2537186" y="8029217"/>
            <a:ext cx="2471972" cy="1607392"/>
          </a:xfrm>
          <a:prstGeom prst="rect">
            <a:avLst/>
          </a:prstGeom>
        </p:spPr>
        <p:txBody>
          <a:bodyPr anchor="t" rtlCol="false" tIns="0" lIns="0" bIns="0" rIns="0">
            <a:spAutoFit/>
          </a:bodyPr>
          <a:lstStyle/>
          <a:p>
            <a:pPr algn="l">
              <a:lnSpc>
                <a:spcPts val="12477"/>
              </a:lnSpc>
            </a:pPr>
            <a:r>
              <a:rPr lang="en-US" sz="10944">
                <a:solidFill>
                  <a:srgbClr val="FFFFFF"/>
                </a:solidFill>
                <a:latin typeface="Courier Prime"/>
                <a:ea typeface="Courier Prime"/>
                <a:cs typeface="Courier Prime"/>
                <a:sym typeface="Courier Prime"/>
              </a:rPr>
              <a:t>}</a:t>
            </a:r>
          </a:p>
        </p:txBody>
      </p:sp>
      <p:sp>
        <p:nvSpPr>
          <p:cNvPr name="TextBox 7" id="7"/>
          <p:cNvSpPr txBox="true"/>
          <p:nvPr/>
        </p:nvSpPr>
        <p:spPr>
          <a:xfrm rot="0">
            <a:off x="2082246" y="5021528"/>
            <a:ext cx="10747189" cy="2403253"/>
          </a:xfrm>
          <a:prstGeom prst="rect">
            <a:avLst/>
          </a:prstGeom>
        </p:spPr>
        <p:txBody>
          <a:bodyPr anchor="t" rtlCol="false" tIns="0" lIns="0" bIns="0" rIns="0">
            <a:spAutoFit/>
          </a:bodyPr>
          <a:lstStyle/>
          <a:p>
            <a:pPr algn="l">
              <a:lnSpc>
                <a:spcPts val="6384"/>
              </a:lnSpc>
            </a:pPr>
            <a:r>
              <a:rPr lang="en-US" sz="4560">
                <a:solidFill>
                  <a:srgbClr val="FF914D"/>
                </a:solidFill>
                <a:latin typeface="Courier Prime"/>
                <a:ea typeface="Courier Prime"/>
                <a:cs typeface="Courier Prime"/>
                <a:sym typeface="Courier Prime"/>
              </a:rPr>
              <a:t>&lt;Por="Andres Contreras</a:t>
            </a:r>
          </a:p>
          <a:p>
            <a:pPr algn="l">
              <a:lnSpc>
                <a:spcPts val="6384"/>
              </a:lnSpc>
            </a:pPr>
            <a:r>
              <a:rPr lang="en-US" sz="4560">
                <a:solidFill>
                  <a:srgbClr val="FF914D"/>
                </a:solidFill>
                <a:latin typeface="Courier Prime"/>
                <a:ea typeface="Courier Prime"/>
                <a:cs typeface="Courier Prime"/>
                <a:sym typeface="Courier Prime"/>
              </a:rPr>
              <a:t>      Wilmer Florez</a:t>
            </a:r>
          </a:p>
          <a:p>
            <a:pPr algn="l">
              <a:lnSpc>
                <a:spcPts val="6384"/>
              </a:lnSpc>
            </a:pPr>
            <a:r>
              <a:rPr lang="en-US" sz="4560">
                <a:solidFill>
                  <a:srgbClr val="FF914D"/>
                </a:solidFill>
                <a:latin typeface="Courier Prime"/>
                <a:ea typeface="Courier Prime"/>
                <a:cs typeface="Courier Prime"/>
                <a:sym typeface="Courier Prime"/>
              </a:rPr>
              <a:t>      Jose Garzon"/&gt;</a:t>
            </a:r>
          </a:p>
        </p:txBody>
      </p:sp>
      <p:sp>
        <p:nvSpPr>
          <p:cNvPr name="TextBox 8" id="8"/>
          <p:cNvSpPr txBox="true"/>
          <p:nvPr/>
        </p:nvSpPr>
        <p:spPr>
          <a:xfrm rot="0">
            <a:off x="2194891" y="2085555"/>
            <a:ext cx="11259224" cy="474154"/>
          </a:xfrm>
          <a:prstGeom prst="rect">
            <a:avLst/>
          </a:prstGeom>
        </p:spPr>
        <p:txBody>
          <a:bodyPr anchor="t" rtlCol="false" tIns="0" lIns="0" bIns="0" rIns="0">
            <a:spAutoFit/>
          </a:bodyPr>
          <a:lstStyle/>
          <a:p>
            <a:pPr algn="l">
              <a:lnSpc>
                <a:spcPts val="3830"/>
              </a:lnSpc>
            </a:pPr>
            <a:r>
              <a:rPr lang="en-US" sz="2736">
                <a:solidFill>
                  <a:srgbClr val="737373"/>
                </a:solidFill>
                <a:latin typeface="Courier Prime"/>
                <a:ea typeface="Courier Prime"/>
                <a:cs typeface="Courier Prime"/>
                <a:sym typeface="Courier Prime"/>
              </a:rPr>
              <a:t>&lt;!--QUICK-SORT--&gt;</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grpSp>
        <p:nvGrpSpPr>
          <p:cNvPr name="Group 2" id="2"/>
          <p:cNvGrpSpPr/>
          <p:nvPr/>
        </p:nvGrpSpPr>
        <p:grpSpPr>
          <a:xfrm rot="0">
            <a:off x="284876" y="3651127"/>
            <a:ext cx="6142990" cy="6142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5" id="5"/>
          <p:cNvGrpSpPr/>
          <p:nvPr/>
        </p:nvGrpSpPr>
        <p:grpSpPr>
          <a:xfrm rot="0">
            <a:off x="2349672" y="3271358"/>
            <a:ext cx="1504010" cy="15040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TextBox 8" id="8"/>
          <p:cNvSpPr txBox="true"/>
          <p:nvPr/>
        </p:nvSpPr>
        <p:spPr>
          <a:xfrm rot="0">
            <a:off x="4677611" y="1415237"/>
            <a:ext cx="9710171" cy="1319033"/>
          </a:xfrm>
          <a:prstGeom prst="rect">
            <a:avLst/>
          </a:prstGeom>
        </p:spPr>
        <p:txBody>
          <a:bodyPr anchor="t" rtlCol="false" tIns="0" lIns="0" bIns="0" rIns="0">
            <a:spAutoFit/>
          </a:bodyPr>
          <a:lstStyle/>
          <a:p>
            <a:pPr algn="ctr" marL="0" indent="0" lvl="0">
              <a:lnSpc>
                <a:spcPts val="2145"/>
              </a:lnSpc>
              <a:spcBef>
                <a:spcPct val="0"/>
              </a:spcBef>
            </a:pPr>
            <a:r>
              <a:rPr lang="en-US" sz="1479">
                <a:solidFill>
                  <a:srgbClr val="FDFDFD"/>
                </a:solidFill>
                <a:latin typeface="Lexend Exa"/>
                <a:ea typeface="Lexend Exa"/>
                <a:cs typeface="Lexend Exa"/>
                <a:sym typeface="Lexend Exa"/>
              </a:rPr>
              <a:t>QuickSort es un algoritmo de ordenamiento de tipo divide y vencerás, diseñado por el científico informático Tony Hoare en 1960. Su funcionamiento se basa en dividir una lista en sublistas más pequeñas, ordenar esas sublistas y luego combinarlas. QuickSort es muy eficiente en la práctica, especialmente cuando se compara con otros algoritmos como el burbuja o el inserción.</a:t>
            </a:r>
          </a:p>
        </p:txBody>
      </p:sp>
      <p:sp>
        <p:nvSpPr>
          <p:cNvPr name="TextBox 9" id="9"/>
          <p:cNvSpPr txBox="true"/>
          <p:nvPr/>
        </p:nvSpPr>
        <p:spPr>
          <a:xfrm rot="0">
            <a:off x="3373412" y="586537"/>
            <a:ext cx="11294937" cy="638073"/>
          </a:xfrm>
          <a:prstGeom prst="rect">
            <a:avLst/>
          </a:prstGeom>
        </p:spPr>
        <p:txBody>
          <a:bodyPr anchor="t" rtlCol="false" tIns="0" lIns="0" bIns="0" rIns="0">
            <a:spAutoFit/>
          </a:bodyPr>
          <a:lstStyle/>
          <a:p>
            <a:pPr algn="ctr" marL="0" indent="0" lvl="0">
              <a:lnSpc>
                <a:spcPts val="4941"/>
              </a:lnSpc>
              <a:spcBef>
                <a:spcPct val="0"/>
              </a:spcBef>
            </a:pPr>
            <a:r>
              <a:rPr lang="en-US" sz="4491">
                <a:solidFill>
                  <a:srgbClr val="FDFDFD"/>
                </a:solidFill>
                <a:latin typeface="Lexend Exa"/>
                <a:ea typeface="Lexend Exa"/>
                <a:cs typeface="Lexend Exa"/>
                <a:sym typeface="Lexend Exa"/>
              </a:rPr>
              <a:t>DEFINICIÓN</a:t>
            </a:r>
          </a:p>
        </p:txBody>
      </p:sp>
      <p:grpSp>
        <p:nvGrpSpPr>
          <p:cNvPr name="Group 10" id="10"/>
          <p:cNvGrpSpPr/>
          <p:nvPr/>
        </p:nvGrpSpPr>
        <p:grpSpPr>
          <a:xfrm rot="0">
            <a:off x="2608304" y="3520023"/>
            <a:ext cx="1030202" cy="1054116"/>
            <a:chOff x="0" y="0"/>
            <a:chExt cx="812800" cy="831668"/>
          </a:xfrm>
        </p:grpSpPr>
        <p:sp>
          <p:nvSpPr>
            <p:cNvPr name="Freeform 11" id="11"/>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2" id="12"/>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strike="noStrike" u="none">
                  <a:solidFill>
                    <a:srgbClr val="000000"/>
                  </a:solidFill>
                  <a:latin typeface="Lexend Exa"/>
                  <a:ea typeface="Lexend Exa"/>
                  <a:cs typeface="Lexend Exa"/>
                  <a:sym typeface="Lexend Exa"/>
                </a:rPr>
                <a:t>01</a:t>
              </a:r>
            </a:p>
          </p:txBody>
        </p:sp>
      </p:grpSp>
      <p:grpSp>
        <p:nvGrpSpPr>
          <p:cNvPr name="Group 13" id="13"/>
          <p:cNvGrpSpPr/>
          <p:nvPr/>
        </p:nvGrpSpPr>
        <p:grpSpPr>
          <a:xfrm rot="0">
            <a:off x="2604366" y="8753909"/>
            <a:ext cx="1504010" cy="15040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Freeform 16" id="16"/>
          <p:cNvSpPr/>
          <p:nvPr/>
        </p:nvSpPr>
        <p:spPr>
          <a:xfrm flipH="false" flipV="false" rot="0">
            <a:off x="2996442" y="9003363"/>
            <a:ext cx="796554" cy="1184067"/>
          </a:xfrm>
          <a:custGeom>
            <a:avLst/>
            <a:gdLst/>
            <a:ahLst/>
            <a:cxnLst/>
            <a:rect r="r" b="b" t="t" l="l"/>
            <a:pathLst>
              <a:path h="1184067" w="796554">
                <a:moveTo>
                  <a:pt x="0" y="0"/>
                </a:moveTo>
                <a:lnTo>
                  <a:pt x="796554" y="0"/>
                </a:lnTo>
                <a:lnTo>
                  <a:pt x="796554" y="1184066"/>
                </a:lnTo>
                <a:lnTo>
                  <a:pt x="0" y="1184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7" id="17"/>
          <p:cNvGrpSpPr/>
          <p:nvPr/>
        </p:nvGrpSpPr>
        <p:grpSpPr>
          <a:xfrm rot="0">
            <a:off x="6614757" y="3670034"/>
            <a:ext cx="5835879" cy="583587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20" id="20"/>
          <p:cNvGrpSpPr/>
          <p:nvPr/>
        </p:nvGrpSpPr>
        <p:grpSpPr>
          <a:xfrm rot="0">
            <a:off x="8539817" y="3399694"/>
            <a:ext cx="1520749" cy="152074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23" id="23"/>
          <p:cNvGrpSpPr/>
          <p:nvPr/>
        </p:nvGrpSpPr>
        <p:grpSpPr>
          <a:xfrm rot="0">
            <a:off x="8803690" y="3382996"/>
            <a:ext cx="1041668" cy="1065849"/>
            <a:chOff x="0" y="0"/>
            <a:chExt cx="812800" cy="831668"/>
          </a:xfrm>
        </p:grpSpPr>
        <p:sp>
          <p:nvSpPr>
            <p:cNvPr name="Freeform 24" id="24"/>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5" id="25"/>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a:solidFill>
                    <a:srgbClr val="000000"/>
                  </a:solidFill>
                  <a:latin typeface="Lexend Exa"/>
                  <a:ea typeface="Lexend Exa"/>
                  <a:cs typeface="Lexend Exa"/>
                  <a:sym typeface="Lexend Exa"/>
                </a:rPr>
                <a:t>02</a:t>
              </a:r>
            </a:p>
          </p:txBody>
        </p:sp>
      </p:grpSp>
      <p:grpSp>
        <p:nvGrpSpPr>
          <p:cNvPr name="Group 26" id="26"/>
          <p:cNvGrpSpPr/>
          <p:nvPr/>
        </p:nvGrpSpPr>
        <p:grpSpPr>
          <a:xfrm rot="0">
            <a:off x="8457703" y="8273368"/>
            <a:ext cx="1520749" cy="152074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29" id="29"/>
          <p:cNvGrpSpPr/>
          <p:nvPr/>
        </p:nvGrpSpPr>
        <p:grpSpPr>
          <a:xfrm rot="0">
            <a:off x="12561463" y="3644395"/>
            <a:ext cx="5507954" cy="550795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32" id="32"/>
          <p:cNvGrpSpPr/>
          <p:nvPr/>
        </p:nvGrpSpPr>
        <p:grpSpPr>
          <a:xfrm rot="0">
            <a:off x="14722354" y="3399694"/>
            <a:ext cx="1480032" cy="148003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35" id="35"/>
          <p:cNvGrpSpPr/>
          <p:nvPr/>
        </p:nvGrpSpPr>
        <p:grpSpPr>
          <a:xfrm rot="0">
            <a:off x="14955482" y="3382996"/>
            <a:ext cx="1013777" cy="1037311"/>
            <a:chOff x="0" y="0"/>
            <a:chExt cx="812800" cy="831668"/>
          </a:xfrm>
        </p:grpSpPr>
        <p:sp>
          <p:nvSpPr>
            <p:cNvPr name="Freeform 36" id="36"/>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7" id="37"/>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a:solidFill>
                    <a:srgbClr val="000000"/>
                  </a:solidFill>
                  <a:latin typeface="Lexend Exa"/>
                  <a:ea typeface="Lexend Exa"/>
                  <a:cs typeface="Lexend Exa"/>
                  <a:sym typeface="Lexend Exa"/>
                </a:rPr>
                <a:t>03</a:t>
              </a:r>
            </a:p>
          </p:txBody>
        </p:sp>
      </p:grpSp>
      <p:grpSp>
        <p:nvGrpSpPr>
          <p:cNvPr name="Group 38" id="38"/>
          <p:cNvGrpSpPr/>
          <p:nvPr/>
        </p:nvGrpSpPr>
        <p:grpSpPr>
          <a:xfrm rot="0">
            <a:off x="14642439" y="8142877"/>
            <a:ext cx="1480032" cy="148003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Freeform 41" id="41"/>
          <p:cNvSpPr/>
          <p:nvPr/>
        </p:nvSpPr>
        <p:spPr>
          <a:xfrm flipH="false" flipV="false" rot="0">
            <a:off x="8736972" y="8913880"/>
            <a:ext cx="1018281" cy="1072902"/>
          </a:xfrm>
          <a:custGeom>
            <a:avLst/>
            <a:gdLst/>
            <a:ahLst/>
            <a:cxnLst/>
            <a:rect r="r" b="b" t="t" l="l"/>
            <a:pathLst>
              <a:path h="1072902" w="1018281">
                <a:moveTo>
                  <a:pt x="0" y="0"/>
                </a:moveTo>
                <a:lnTo>
                  <a:pt x="1018282" y="0"/>
                </a:lnTo>
                <a:lnTo>
                  <a:pt x="1018282" y="1072902"/>
                </a:lnTo>
                <a:lnTo>
                  <a:pt x="0" y="10729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2" id="42"/>
          <p:cNvSpPr/>
          <p:nvPr/>
        </p:nvSpPr>
        <p:spPr>
          <a:xfrm flipH="false" flipV="false" rot="0">
            <a:off x="14922008" y="8398252"/>
            <a:ext cx="995631" cy="1031256"/>
          </a:xfrm>
          <a:custGeom>
            <a:avLst/>
            <a:gdLst/>
            <a:ahLst/>
            <a:cxnLst/>
            <a:rect r="r" b="b" t="t" l="l"/>
            <a:pathLst>
              <a:path h="1031256" w="995631">
                <a:moveTo>
                  <a:pt x="0" y="0"/>
                </a:moveTo>
                <a:lnTo>
                  <a:pt x="995631" y="0"/>
                </a:lnTo>
                <a:lnTo>
                  <a:pt x="995631" y="1031256"/>
                </a:lnTo>
                <a:lnTo>
                  <a:pt x="0" y="1031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43" id="43"/>
          <p:cNvSpPr txBox="true"/>
          <p:nvPr/>
        </p:nvSpPr>
        <p:spPr>
          <a:xfrm rot="0">
            <a:off x="689271" y="5782080"/>
            <a:ext cx="5239685" cy="2743354"/>
          </a:xfrm>
          <a:prstGeom prst="rect">
            <a:avLst/>
          </a:prstGeom>
        </p:spPr>
        <p:txBody>
          <a:bodyPr anchor="t" rtlCol="false" tIns="0" lIns="0" bIns="0" rIns="0">
            <a:spAutoFit/>
          </a:bodyPr>
          <a:lstStyle/>
          <a:p>
            <a:pPr algn="ctr" marL="258031" indent="-129015" lvl="1">
              <a:lnSpc>
                <a:spcPts val="1732"/>
              </a:lnSpc>
              <a:spcBef>
                <a:spcPct val="0"/>
              </a:spcBef>
              <a:buFont typeface="Arial"/>
              <a:buChar char="•"/>
            </a:pPr>
            <a:r>
              <a:rPr lang="en-US" sz="1195">
                <a:solidFill>
                  <a:srgbClr val="FDFDFD"/>
                </a:solidFill>
                <a:latin typeface="Lexend Exa"/>
                <a:ea typeface="Lexend Exa"/>
                <a:cs typeface="Lexend Exa"/>
                <a:sym typeface="Lexend Exa"/>
              </a:rPr>
              <a:t>Eficiencia: En la may</a:t>
            </a:r>
            <a:r>
              <a:rPr lang="en-US" sz="1195" strike="noStrike" u="none">
                <a:solidFill>
                  <a:srgbClr val="FDFDFD"/>
                </a:solidFill>
                <a:latin typeface="Lexend Exa"/>
                <a:ea typeface="Lexend Exa"/>
                <a:cs typeface="Lexend Exa"/>
                <a:sym typeface="Lexend Exa"/>
              </a:rPr>
              <a:t>oría de los casos, su complejidad promedio es O(n log n), lo que lo hace más rápido que algoritmos como el burbuja o inserción que tienen una complejidad O(n²).</a:t>
            </a:r>
          </a:p>
          <a:p>
            <a:pPr algn="ctr" marL="301211" indent="-150606" lvl="1">
              <a:lnSpc>
                <a:spcPts val="2022"/>
              </a:lnSpc>
              <a:spcBef>
                <a:spcPct val="0"/>
              </a:spcBef>
              <a:buFont typeface="Arial"/>
              <a:buChar char="•"/>
            </a:pPr>
            <a:r>
              <a:rPr lang="en-US" sz="1395" strike="noStrike" u="none">
                <a:solidFill>
                  <a:srgbClr val="FDFDFD"/>
                </a:solidFill>
                <a:latin typeface="Lexend Exa"/>
                <a:ea typeface="Lexend Exa"/>
                <a:cs typeface="Lexend Exa"/>
                <a:sym typeface="Lexend Exa"/>
              </a:rPr>
              <a:t>Aplicabilidad: Es adecuado para ordenar grandes conjuntos de datos y es ampliamente utilizado en bases de datos, motores de búsqueda, y sistemas operativos.</a:t>
            </a:r>
          </a:p>
          <a:p>
            <a:pPr algn="ctr" marL="258031" indent="-129015" lvl="1">
              <a:lnSpc>
                <a:spcPts val="1732"/>
              </a:lnSpc>
              <a:spcBef>
                <a:spcPct val="0"/>
              </a:spcBef>
              <a:buFont typeface="Arial"/>
              <a:buChar char="•"/>
            </a:pPr>
            <a:r>
              <a:rPr lang="en-US" sz="1195" strike="noStrike" u="none">
                <a:solidFill>
                  <a:srgbClr val="FDFDFD"/>
                </a:solidFill>
                <a:latin typeface="Lexend Exa"/>
                <a:ea typeface="Lexend Exa"/>
                <a:cs typeface="Lexend Exa"/>
                <a:sym typeface="Lexend Exa"/>
              </a:rPr>
              <a:t>In-place Sorting: No requiere espacio adicional significativo para realizar la ordenación, lo que lo hace muy eficiente en cuanto a uso de memoria.</a:t>
            </a:r>
          </a:p>
          <a:p>
            <a:pPr algn="ctr" marL="0" indent="0" lvl="0">
              <a:lnSpc>
                <a:spcPts val="1732"/>
              </a:lnSpc>
              <a:spcBef>
                <a:spcPct val="0"/>
              </a:spcBef>
            </a:pPr>
          </a:p>
        </p:txBody>
      </p:sp>
      <p:sp>
        <p:nvSpPr>
          <p:cNvPr name="TextBox 44" id="44"/>
          <p:cNvSpPr txBox="true"/>
          <p:nvPr/>
        </p:nvSpPr>
        <p:spPr>
          <a:xfrm rot="0">
            <a:off x="1551518" y="5073384"/>
            <a:ext cx="3312401" cy="422945"/>
          </a:xfrm>
          <a:prstGeom prst="rect">
            <a:avLst/>
          </a:prstGeom>
        </p:spPr>
        <p:txBody>
          <a:bodyPr anchor="t" rtlCol="false" tIns="0" lIns="0" bIns="0" rIns="0">
            <a:spAutoFit/>
          </a:bodyPr>
          <a:lstStyle/>
          <a:p>
            <a:pPr algn="ctr" marL="0" indent="0" lvl="0">
              <a:lnSpc>
                <a:spcPts val="3405"/>
              </a:lnSpc>
              <a:spcBef>
                <a:spcPct val="0"/>
              </a:spcBef>
            </a:pPr>
            <a:r>
              <a:rPr lang="en-US" sz="2660">
                <a:solidFill>
                  <a:srgbClr val="FDFDFD"/>
                </a:solidFill>
                <a:latin typeface="Lexend Exa"/>
                <a:ea typeface="Lexend Exa"/>
                <a:cs typeface="Lexend Exa"/>
                <a:sym typeface="Lexend Exa"/>
              </a:rPr>
              <a:t>IMPORTANCIA</a:t>
            </a:r>
          </a:p>
        </p:txBody>
      </p:sp>
      <p:sp>
        <p:nvSpPr>
          <p:cNvPr name="TextBox 45" id="45"/>
          <p:cNvSpPr txBox="true"/>
          <p:nvPr/>
        </p:nvSpPr>
        <p:spPr>
          <a:xfrm rot="0">
            <a:off x="7649890" y="5068995"/>
            <a:ext cx="3349267" cy="427335"/>
          </a:xfrm>
          <a:prstGeom prst="rect">
            <a:avLst/>
          </a:prstGeom>
        </p:spPr>
        <p:txBody>
          <a:bodyPr anchor="t" rtlCol="false" tIns="0" lIns="0" bIns="0" rIns="0">
            <a:spAutoFit/>
          </a:bodyPr>
          <a:lstStyle/>
          <a:p>
            <a:pPr algn="ctr" marL="0" indent="0" lvl="0">
              <a:lnSpc>
                <a:spcPts val="3443"/>
              </a:lnSpc>
              <a:spcBef>
                <a:spcPct val="0"/>
              </a:spcBef>
            </a:pPr>
            <a:r>
              <a:rPr lang="en-US" sz="2690">
                <a:solidFill>
                  <a:srgbClr val="FDFDFD"/>
                </a:solidFill>
                <a:latin typeface="Lexend Exa"/>
                <a:ea typeface="Lexend Exa"/>
                <a:cs typeface="Lexend Exa"/>
                <a:sym typeface="Lexend Exa"/>
              </a:rPr>
              <a:t>HISTORIA</a:t>
            </a:r>
          </a:p>
        </p:txBody>
      </p:sp>
      <p:sp>
        <p:nvSpPr>
          <p:cNvPr name="TextBox 46" id="46"/>
          <p:cNvSpPr txBox="true"/>
          <p:nvPr/>
        </p:nvSpPr>
        <p:spPr>
          <a:xfrm rot="0">
            <a:off x="13039465" y="5810389"/>
            <a:ext cx="4551950" cy="2155389"/>
          </a:xfrm>
          <a:prstGeom prst="rect">
            <a:avLst/>
          </a:prstGeom>
        </p:spPr>
        <p:txBody>
          <a:bodyPr anchor="t" rtlCol="false" tIns="0" lIns="0" bIns="0" rIns="0">
            <a:spAutoFit/>
          </a:bodyPr>
          <a:lstStyle/>
          <a:p>
            <a:pPr algn="ctr" marL="232251" indent="-116125" lvl="1">
              <a:lnSpc>
                <a:spcPts val="1559"/>
              </a:lnSpc>
              <a:spcBef>
                <a:spcPct val="0"/>
              </a:spcBef>
              <a:buFont typeface="Arial"/>
              <a:buChar char="•"/>
            </a:pPr>
            <a:r>
              <a:rPr lang="en-US" sz="1075">
                <a:solidFill>
                  <a:srgbClr val="FDFDFD"/>
                </a:solidFill>
                <a:latin typeface="Lexend Exa"/>
                <a:ea typeface="Lexend Exa"/>
                <a:cs typeface="Lexend Exa"/>
                <a:sym typeface="Lexend Exa"/>
              </a:rPr>
              <a:t>Piv</a:t>
            </a:r>
            <a:r>
              <a:rPr lang="en-US" sz="1075" strike="noStrike" u="none">
                <a:solidFill>
                  <a:srgbClr val="FDFDFD"/>
                </a:solidFill>
                <a:latin typeface="Lexend Exa"/>
                <a:ea typeface="Lexend Exa"/>
                <a:cs typeface="Lexend Exa"/>
                <a:sym typeface="Lexend Exa"/>
              </a:rPr>
              <a:t>ote: Es el elemento alrededor del cual se divide la lista. El algoritmo divide la lista en dos partes: los elementos menores que el pivote y los elementos mayores.</a:t>
            </a:r>
          </a:p>
          <a:p>
            <a:pPr algn="ctr" marL="232251" indent="-116125" lvl="1">
              <a:lnSpc>
                <a:spcPts val="1559"/>
              </a:lnSpc>
              <a:spcBef>
                <a:spcPct val="0"/>
              </a:spcBef>
              <a:buFont typeface="Arial"/>
              <a:buChar char="•"/>
            </a:pPr>
            <a:r>
              <a:rPr lang="en-US" sz="1075" strike="noStrike" u="none">
                <a:solidFill>
                  <a:srgbClr val="FDFDFD"/>
                </a:solidFill>
                <a:latin typeface="Lexend Exa"/>
                <a:ea typeface="Lexend Exa"/>
                <a:cs typeface="Lexend Exa"/>
                <a:sym typeface="Lexend Exa"/>
              </a:rPr>
              <a:t>Partición: Es el proceso de reorganizar la lista de manera que todos los elementos menores que el pivote queden antes que el pivote y todos los mayores después de él.</a:t>
            </a:r>
          </a:p>
          <a:p>
            <a:pPr algn="ctr" marL="232251" indent="-116125" lvl="1">
              <a:lnSpc>
                <a:spcPts val="1559"/>
              </a:lnSpc>
              <a:spcBef>
                <a:spcPct val="0"/>
              </a:spcBef>
              <a:buFont typeface="Arial"/>
              <a:buChar char="•"/>
            </a:pPr>
            <a:r>
              <a:rPr lang="en-US" sz="1075" strike="noStrike" u="none">
                <a:solidFill>
                  <a:srgbClr val="FDFDFD"/>
                </a:solidFill>
                <a:latin typeface="Lexend Exa"/>
                <a:ea typeface="Lexend Exa"/>
                <a:cs typeface="Lexend Exa"/>
                <a:sym typeface="Lexend Exa"/>
              </a:rPr>
              <a:t>Recursión: El algoritmo utiliza la recursión para ordenar las sublistas que resultan de la partición.</a:t>
            </a:r>
          </a:p>
          <a:p>
            <a:pPr algn="ctr" marL="0" indent="0" lvl="0">
              <a:lnSpc>
                <a:spcPts val="1559"/>
              </a:lnSpc>
              <a:spcBef>
                <a:spcPct val="0"/>
              </a:spcBef>
            </a:pPr>
          </a:p>
        </p:txBody>
      </p:sp>
      <p:sp>
        <p:nvSpPr>
          <p:cNvPr name="TextBox 47" id="47"/>
          <p:cNvSpPr txBox="true"/>
          <p:nvPr/>
        </p:nvSpPr>
        <p:spPr>
          <a:xfrm rot="0">
            <a:off x="13224851" y="5146081"/>
            <a:ext cx="4475039" cy="407133"/>
          </a:xfrm>
          <a:prstGeom prst="rect">
            <a:avLst/>
          </a:prstGeom>
        </p:spPr>
        <p:txBody>
          <a:bodyPr anchor="t" rtlCol="false" tIns="0" lIns="0" bIns="0" rIns="0">
            <a:spAutoFit/>
          </a:bodyPr>
          <a:lstStyle/>
          <a:p>
            <a:pPr algn="ctr" marL="0" indent="0" lvl="0">
              <a:lnSpc>
                <a:spcPts val="3351"/>
              </a:lnSpc>
              <a:spcBef>
                <a:spcPct val="0"/>
              </a:spcBef>
            </a:pPr>
            <a:r>
              <a:rPr lang="en-US" sz="2618">
                <a:solidFill>
                  <a:srgbClr val="FDFDFD"/>
                </a:solidFill>
                <a:latin typeface="Lexend Exa"/>
                <a:ea typeface="Lexend Exa"/>
                <a:cs typeface="Lexend Exa"/>
                <a:sym typeface="Lexend Exa"/>
              </a:rPr>
              <a:t>CONCEPTOS CLAVE</a:t>
            </a:r>
          </a:p>
        </p:txBody>
      </p:sp>
      <p:sp>
        <p:nvSpPr>
          <p:cNvPr name="TextBox 48" id="48"/>
          <p:cNvSpPr txBox="true"/>
          <p:nvPr/>
        </p:nvSpPr>
        <p:spPr>
          <a:xfrm rot="0">
            <a:off x="7357578" y="5576218"/>
            <a:ext cx="4513419" cy="2926463"/>
          </a:xfrm>
          <a:prstGeom prst="rect">
            <a:avLst/>
          </a:prstGeom>
        </p:spPr>
        <p:txBody>
          <a:bodyPr anchor="t" rtlCol="false" tIns="0" lIns="0" bIns="0" rIns="0">
            <a:spAutoFit/>
          </a:bodyPr>
          <a:lstStyle/>
          <a:p>
            <a:pPr algn="ctr" marL="0" indent="0" lvl="0">
              <a:lnSpc>
                <a:spcPts val="2131"/>
              </a:lnSpc>
              <a:spcBef>
                <a:spcPct val="0"/>
              </a:spcBef>
            </a:pPr>
            <a:r>
              <a:rPr lang="en-US" sz="1470">
                <a:solidFill>
                  <a:srgbClr val="FDFDFD"/>
                </a:solidFill>
                <a:latin typeface="Lexend Exa"/>
                <a:ea typeface="Lexend Exa"/>
                <a:cs typeface="Lexend Exa"/>
                <a:sym typeface="Lexend Exa"/>
              </a:rPr>
              <a:t>El algoritmo QuickSort fue desarrollado por el británico Tony Hoare en 1960 mientras estaba trabajando en un proyecto para una empresa soviética. Hoare lo introdujo en un artículo que fue publicado en 1961, y rápidamente se convirtió en uno de los algoritmos de ordenamiento más utilizados en la informática debido a su eficiencia y facilidad de implementación.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TextBox 2" id="2"/>
          <p:cNvSpPr txBox="true"/>
          <p:nvPr/>
        </p:nvSpPr>
        <p:spPr>
          <a:xfrm rot="0">
            <a:off x="2569094" y="942975"/>
            <a:ext cx="13294868" cy="827621"/>
          </a:xfrm>
          <a:prstGeom prst="rect">
            <a:avLst/>
          </a:prstGeom>
        </p:spPr>
        <p:txBody>
          <a:bodyPr anchor="t" rtlCol="false" tIns="0" lIns="0" bIns="0" rIns="0">
            <a:spAutoFit/>
          </a:bodyPr>
          <a:lstStyle/>
          <a:p>
            <a:pPr algn="ctr" marL="0" indent="0" lvl="0">
              <a:lnSpc>
                <a:spcPts val="6883"/>
              </a:lnSpc>
              <a:spcBef>
                <a:spcPct val="0"/>
              </a:spcBef>
            </a:pPr>
            <a:r>
              <a:rPr lang="en-US" sz="4916">
                <a:solidFill>
                  <a:srgbClr val="FDFDFD"/>
                </a:solidFill>
                <a:latin typeface="Lexend Exa"/>
                <a:ea typeface="Lexend Exa"/>
                <a:cs typeface="Lexend Exa"/>
                <a:sym typeface="Lexend Exa"/>
              </a:rPr>
              <a:t>¿CÓMO FUNCIONA QUICKSORT?</a:t>
            </a:r>
          </a:p>
        </p:txBody>
      </p:sp>
      <p:grpSp>
        <p:nvGrpSpPr>
          <p:cNvPr name="Group 3" id="3"/>
          <p:cNvGrpSpPr/>
          <p:nvPr/>
        </p:nvGrpSpPr>
        <p:grpSpPr>
          <a:xfrm rot="0">
            <a:off x="2198789" y="5487354"/>
            <a:ext cx="6882087" cy="3261873"/>
            <a:chOff x="0" y="0"/>
            <a:chExt cx="9337912" cy="4425849"/>
          </a:xfrm>
        </p:grpSpPr>
        <p:sp>
          <p:nvSpPr>
            <p:cNvPr name="Freeform 4" id="4"/>
            <p:cNvSpPr/>
            <p:nvPr/>
          </p:nvSpPr>
          <p:spPr>
            <a:xfrm flipH="false" flipV="false" rot="0">
              <a:off x="0" y="0"/>
              <a:ext cx="9337912" cy="4425849"/>
            </a:xfrm>
            <a:custGeom>
              <a:avLst/>
              <a:gdLst/>
              <a:ahLst/>
              <a:cxnLst/>
              <a:rect r="r" b="b" t="t" l="l"/>
              <a:pathLst>
                <a:path h="4425849" w="9337912">
                  <a:moveTo>
                    <a:pt x="11249" y="0"/>
                  </a:moveTo>
                  <a:lnTo>
                    <a:pt x="9326662" y="0"/>
                  </a:lnTo>
                  <a:cubicBezTo>
                    <a:pt x="9329646" y="0"/>
                    <a:pt x="9332508" y="1185"/>
                    <a:pt x="9334617" y="3295"/>
                  </a:cubicBezTo>
                  <a:cubicBezTo>
                    <a:pt x="9336727" y="5405"/>
                    <a:pt x="9337912" y="8266"/>
                    <a:pt x="9337912" y="11249"/>
                  </a:cubicBezTo>
                  <a:lnTo>
                    <a:pt x="9337912" y="4414600"/>
                  </a:lnTo>
                  <a:cubicBezTo>
                    <a:pt x="9337912" y="4420813"/>
                    <a:pt x="9332876" y="4425849"/>
                    <a:pt x="9326662" y="4425849"/>
                  </a:cubicBezTo>
                  <a:lnTo>
                    <a:pt x="11249" y="4425849"/>
                  </a:lnTo>
                  <a:cubicBezTo>
                    <a:pt x="5037" y="4425849"/>
                    <a:pt x="0" y="4420813"/>
                    <a:pt x="0" y="4414600"/>
                  </a:cubicBezTo>
                  <a:lnTo>
                    <a:pt x="0" y="11249"/>
                  </a:lnTo>
                  <a:cubicBezTo>
                    <a:pt x="0" y="5037"/>
                    <a:pt x="5037" y="0"/>
                    <a:pt x="11249"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5" id="5"/>
            <p:cNvSpPr txBox="true"/>
            <p:nvPr/>
          </p:nvSpPr>
          <p:spPr>
            <a:xfrm>
              <a:off x="0" y="-47625"/>
              <a:ext cx="9337912"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6" id="6"/>
          <p:cNvGrpSpPr/>
          <p:nvPr/>
        </p:nvGrpSpPr>
        <p:grpSpPr>
          <a:xfrm rot="0">
            <a:off x="9207124" y="5487354"/>
            <a:ext cx="7300254" cy="3261873"/>
            <a:chOff x="0" y="0"/>
            <a:chExt cx="9905300" cy="4425849"/>
          </a:xfrm>
        </p:grpSpPr>
        <p:sp>
          <p:nvSpPr>
            <p:cNvPr name="Freeform 7" id="7"/>
            <p:cNvSpPr/>
            <p:nvPr/>
          </p:nvSpPr>
          <p:spPr>
            <a:xfrm flipH="false" flipV="false" rot="0">
              <a:off x="0" y="0"/>
              <a:ext cx="9905299" cy="4425849"/>
            </a:xfrm>
            <a:custGeom>
              <a:avLst/>
              <a:gdLst/>
              <a:ahLst/>
              <a:cxnLst/>
              <a:rect r="r" b="b" t="t" l="l"/>
              <a:pathLst>
                <a:path h="4425849" w="9905299">
                  <a:moveTo>
                    <a:pt x="10605" y="0"/>
                  </a:moveTo>
                  <a:lnTo>
                    <a:pt x="9894694" y="0"/>
                  </a:lnTo>
                  <a:cubicBezTo>
                    <a:pt x="9897507" y="0"/>
                    <a:pt x="9900204" y="1117"/>
                    <a:pt x="9902193" y="3106"/>
                  </a:cubicBezTo>
                  <a:cubicBezTo>
                    <a:pt x="9904182" y="5095"/>
                    <a:pt x="9905299" y="7792"/>
                    <a:pt x="9905299" y="10605"/>
                  </a:cubicBezTo>
                  <a:lnTo>
                    <a:pt x="9905299" y="4415244"/>
                  </a:lnTo>
                  <a:cubicBezTo>
                    <a:pt x="9905299" y="4418057"/>
                    <a:pt x="9904182" y="4420754"/>
                    <a:pt x="9902193" y="4422743"/>
                  </a:cubicBezTo>
                  <a:cubicBezTo>
                    <a:pt x="9900204" y="4424732"/>
                    <a:pt x="9897507" y="4425849"/>
                    <a:pt x="9894694" y="4425849"/>
                  </a:cubicBezTo>
                  <a:lnTo>
                    <a:pt x="10605" y="4425849"/>
                  </a:lnTo>
                  <a:cubicBezTo>
                    <a:pt x="7792" y="4425849"/>
                    <a:pt x="5095" y="4424732"/>
                    <a:pt x="3106" y="4422743"/>
                  </a:cubicBezTo>
                  <a:cubicBezTo>
                    <a:pt x="1117" y="4420754"/>
                    <a:pt x="0" y="4418057"/>
                    <a:pt x="0" y="4415244"/>
                  </a:cubicBezTo>
                  <a:lnTo>
                    <a:pt x="0" y="10605"/>
                  </a:lnTo>
                  <a:cubicBezTo>
                    <a:pt x="0" y="7792"/>
                    <a:pt x="1117" y="5095"/>
                    <a:pt x="3106" y="3106"/>
                  </a:cubicBezTo>
                  <a:cubicBezTo>
                    <a:pt x="5095" y="1117"/>
                    <a:pt x="7792" y="0"/>
                    <a:pt x="10605"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8" id="8"/>
            <p:cNvSpPr txBox="true"/>
            <p:nvPr/>
          </p:nvSpPr>
          <p:spPr>
            <a:xfrm>
              <a:off x="0" y="-47625"/>
              <a:ext cx="9905300"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9" id="9"/>
          <p:cNvGrpSpPr/>
          <p:nvPr/>
        </p:nvGrpSpPr>
        <p:grpSpPr>
          <a:xfrm rot="0">
            <a:off x="11653643" y="5508480"/>
            <a:ext cx="4853735" cy="843388"/>
            <a:chOff x="0" y="0"/>
            <a:chExt cx="6585757" cy="1144345"/>
          </a:xfrm>
        </p:grpSpPr>
        <p:sp>
          <p:nvSpPr>
            <p:cNvPr name="Freeform 10" id="10"/>
            <p:cNvSpPr/>
            <p:nvPr/>
          </p:nvSpPr>
          <p:spPr>
            <a:xfrm flipH="false" flipV="false" rot="0">
              <a:off x="0" y="0"/>
              <a:ext cx="6585757" cy="1144345"/>
            </a:xfrm>
            <a:custGeom>
              <a:avLst/>
              <a:gdLst/>
              <a:ahLst/>
              <a:cxnLst/>
              <a:rect r="r" b="b" t="t" l="l"/>
              <a:pathLst>
                <a:path h="1144345" w="6585757">
                  <a:moveTo>
                    <a:pt x="0" y="0"/>
                  </a:moveTo>
                  <a:lnTo>
                    <a:pt x="6585757" y="0"/>
                  </a:lnTo>
                  <a:lnTo>
                    <a:pt x="6585757" y="1144345"/>
                  </a:lnTo>
                  <a:lnTo>
                    <a:pt x="0" y="1144345"/>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1" id="11"/>
            <p:cNvSpPr txBox="true"/>
            <p:nvPr/>
          </p:nvSpPr>
          <p:spPr>
            <a:xfrm>
              <a:off x="0" y="-57150"/>
              <a:ext cx="6585757" cy="1201495"/>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CONSOLIDACIÓN:</a:t>
              </a:r>
            </a:p>
          </p:txBody>
        </p:sp>
      </p:grpSp>
      <p:sp>
        <p:nvSpPr>
          <p:cNvPr name="TextBox 12" id="12"/>
          <p:cNvSpPr txBox="true"/>
          <p:nvPr/>
        </p:nvSpPr>
        <p:spPr>
          <a:xfrm rot="0">
            <a:off x="11272006" y="6475693"/>
            <a:ext cx="5010517" cy="1795339"/>
          </a:xfrm>
          <a:prstGeom prst="rect">
            <a:avLst/>
          </a:prstGeom>
        </p:spPr>
        <p:txBody>
          <a:bodyPr anchor="t" rtlCol="false" tIns="0" lIns="0" bIns="0" rIns="0">
            <a:spAutoFit/>
          </a:bodyPr>
          <a:lstStyle/>
          <a:p>
            <a:pPr algn="r" marL="446346" indent="-223173" lvl="1">
              <a:lnSpc>
                <a:spcPts val="2894"/>
              </a:lnSpc>
              <a:buFont typeface="Arial"/>
              <a:buChar char="•"/>
            </a:pPr>
            <a:r>
              <a:rPr lang="en-US" sz="2067">
                <a:solidFill>
                  <a:srgbClr val="FDFDFD"/>
                </a:solidFill>
                <a:latin typeface="Lexend Exa"/>
                <a:ea typeface="Lexend Exa"/>
                <a:cs typeface="Lexend Exa"/>
                <a:sym typeface="Lexend Exa"/>
              </a:rPr>
              <a:t> Dado que las sublistas ya están siendo ordenadas recursivamente, cuando la recursión termina, la lista completa estará ordenada.</a:t>
            </a:r>
          </a:p>
        </p:txBody>
      </p:sp>
      <p:grpSp>
        <p:nvGrpSpPr>
          <p:cNvPr name="Group 13" id="13"/>
          <p:cNvGrpSpPr/>
          <p:nvPr/>
        </p:nvGrpSpPr>
        <p:grpSpPr>
          <a:xfrm rot="0">
            <a:off x="2213907" y="5484736"/>
            <a:ext cx="5874181" cy="867132"/>
            <a:chOff x="0" y="0"/>
            <a:chExt cx="7970342" cy="1176562"/>
          </a:xfrm>
        </p:grpSpPr>
        <p:sp>
          <p:nvSpPr>
            <p:cNvPr name="Freeform 14" id="14"/>
            <p:cNvSpPr/>
            <p:nvPr/>
          </p:nvSpPr>
          <p:spPr>
            <a:xfrm flipH="false" flipV="false" rot="0">
              <a:off x="0" y="0"/>
              <a:ext cx="7970342" cy="1176562"/>
            </a:xfrm>
            <a:custGeom>
              <a:avLst/>
              <a:gdLst/>
              <a:ahLst/>
              <a:cxnLst/>
              <a:rect r="r" b="b" t="t" l="l"/>
              <a:pathLst>
                <a:path h="1176562" w="7970342">
                  <a:moveTo>
                    <a:pt x="0" y="0"/>
                  </a:moveTo>
                  <a:lnTo>
                    <a:pt x="7970342" y="0"/>
                  </a:lnTo>
                  <a:lnTo>
                    <a:pt x="7970342" y="1176562"/>
                  </a:lnTo>
                  <a:lnTo>
                    <a:pt x="0" y="1176562"/>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5" id="15"/>
            <p:cNvSpPr txBox="true"/>
            <p:nvPr/>
          </p:nvSpPr>
          <p:spPr>
            <a:xfrm>
              <a:off x="0" y="-47625"/>
              <a:ext cx="7970342" cy="1224187"/>
            </a:xfrm>
            <a:prstGeom prst="rect">
              <a:avLst/>
            </a:prstGeom>
          </p:spPr>
          <p:txBody>
            <a:bodyPr anchor="ctr" rtlCol="false" tIns="50800" lIns="50800" bIns="50800" rIns="50800"/>
            <a:lstStyle/>
            <a:p>
              <a:pPr algn="ctr" marL="0" indent="0" lvl="0">
                <a:lnSpc>
                  <a:spcPts val="3698"/>
                </a:lnSpc>
                <a:spcBef>
                  <a:spcPct val="0"/>
                </a:spcBef>
              </a:pPr>
              <a:r>
                <a:rPr lang="en-US" sz="2641">
                  <a:solidFill>
                    <a:srgbClr val="000000"/>
                  </a:solidFill>
                  <a:latin typeface="Lexend Exa"/>
                  <a:ea typeface="Lexend Exa"/>
                  <a:cs typeface="Lexend Exa"/>
                  <a:sym typeface="Lexend Exa"/>
                </a:rPr>
                <a:t>RECURSIÓN EN SUBLISTAS:</a:t>
              </a:r>
            </a:p>
          </p:txBody>
        </p:sp>
      </p:grpSp>
      <p:sp>
        <p:nvSpPr>
          <p:cNvPr name="TextBox 16" id="16"/>
          <p:cNvSpPr txBox="true"/>
          <p:nvPr/>
        </p:nvSpPr>
        <p:spPr>
          <a:xfrm rot="0">
            <a:off x="2198789" y="6427232"/>
            <a:ext cx="5010517" cy="1795339"/>
          </a:xfrm>
          <a:prstGeom prst="rect">
            <a:avLst/>
          </a:prstGeom>
        </p:spPr>
        <p:txBody>
          <a:bodyPr anchor="t" rtlCol="false" tIns="0" lIns="0" bIns="0" rIns="0">
            <a:spAutoFit/>
          </a:bodyPr>
          <a:lstStyle/>
          <a:p>
            <a:pPr algn="l" marL="446346" indent="-223173" lvl="1">
              <a:lnSpc>
                <a:spcPts val="2894"/>
              </a:lnSpc>
              <a:buFont typeface="Arial"/>
              <a:buChar char="•"/>
            </a:pPr>
            <a:r>
              <a:rPr lang="en-US" sz="2067">
                <a:solidFill>
                  <a:srgbClr val="FDFDFD"/>
                </a:solidFill>
                <a:latin typeface="Lexend Exa"/>
                <a:ea typeface="Lexend Exa"/>
                <a:cs typeface="Lexend Exa"/>
                <a:sym typeface="Lexend Exa"/>
              </a:rPr>
              <a:t>Aplica QuickSort recursivamente a las dos sublistas que se formaron a la izquierda y derecha del pivote.</a:t>
            </a:r>
          </a:p>
        </p:txBody>
      </p:sp>
      <p:grpSp>
        <p:nvGrpSpPr>
          <p:cNvPr name="Group 17" id="17"/>
          <p:cNvGrpSpPr/>
          <p:nvPr/>
        </p:nvGrpSpPr>
        <p:grpSpPr>
          <a:xfrm rot="0">
            <a:off x="2198789" y="2085365"/>
            <a:ext cx="6882087" cy="3261873"/>
            <a:chOff x="0" y="0"/>
            <a:chExt cx="9337912" cy="4425849"/>
          </a:xfrm>
        </p:grpSpPr>
        <p:sp>
          <p:nvSpPr>
            <p:cNvPr name="Freeform 18" id="18"/>
            <p:cNvSpPr/>
            <p:nvPr/>
          </p:nvSpPr>
          <p:spPr>
            <a:xfrm flipH="false" flipV="false" rot="0">
              <a:off x="0" y="0"/>
              <a:ext cx="9337912" cy="4425849"/>
            </a:xfrm>
            <a:custGeom>
              <a:avLst/>
              <a:gdLst/>
              <a:ahLst/>
              <a:cxnLst/>
              <a:rect r="r" b="b" t="t" l="l"/>
              <a:pathLst>
                <a:path h="4425849" w="9337912">
                  <a:moveTo>
                    <a:pt x="11249" y="0"/>
                  </a:moveTo>
                  <a:lnTo>
                    <a:pt x="9326662" y="0"/>
                  </a:lnTo>
                  <a:cubicBezTo>
                    <a:pt x="9329646" y="0"/>
                    <a:pt x="9332508" y="1185"/>
                    <a:pt x="9334617" y="3295"/>
                  </a:cubicBezTo>
                  <a:cubicBezTo>
                    <a:pt x="9336727" y="5405"/>
                    <a:pt x="9337912" y="8266"/>
                    <a:pt x="9337912" y="11249"/>
                  </a:cubicBezTo>
                  <a:lnTo>
                    <a:pt x="9337912" y="4414600"/>
                  </a:lnTo>
                  <a:cubicBezTo>
                    <a:pt x="9337912" y="4420813"/>
                    <a:pt x="9332876" y="4425849"/>
                    <a:pt x="9326662" y="4425849"/>
                  </a:cubicBezTo>
                  <a:lnTo>
                    <a:pt x="11249" y="4425849"/>
                  </a:lnTo>
                  <a:cubicBezTo>
                    <a:pt x="5037" y="4425849"/>
                    <a:pt x="0" y="4420813"/>
                    <a:pt x="0" y="4414600"/>
                  </a:cubicBezTo>
                  <a:lnTo>
                    <a:pt x="0" y="11249"/>
                  </a:lnTo>
                  <a:cubicBezTo>
                    <a:pt x="0" y="5037"/>
                    <a:pt x="5037" y="0"/>
                    <a:pt x="11249"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19" id="19"/>
            <p:cNvSpPr txBox="true"/>
            <p:nvPr/>
          </p:nvSpPr>
          <p:spPr>
            <a:xfrm>
              <a:off x="0" y="-47625"/>
              <a:ext cx="9337912" cy="4473474"/>
            </a:xfrm>
            <a:prstGeom prst="rect">
              <a:avLst/>
            </a:prstGeom>
          </p:spPr>
          <p:txBody>
            <a:bodyPr anchor="ctr" rtlCol="false" tIns="50800" lIns="50800" bIns="50800" rIns="50800"/>
            <a:lstStyle/>
            <a:p>
              <a:pPr algn="ctr" marL="0" indent="0" lvl="0">
                <a:lnSpc>
                  <a:spcPts val="3043"/>
                </a:lnSpc>
                <a:spcBef>
                  <a:spcPct val="0"/>
                </a:spcBef>
              </a:pPr>
            </a:p>
          </p:txBody>
        </p:sp>
      </p:grpSp>
      <p:sp>
        <p:nvSpPr>
          <p:cNvPr name="Freeform 20" id="20"/>
          <p:cNvSpPr/>
          <p:nvPr/>
        </p:nvSpPr>
        <p:spPr>
          <a:xfrm flipH="false" flipV="false" rot="0">
            <a:off x="8088088" y="4363241"/>
            <a:ext cx="992788" cy="983997"/>
          </a:xfrm>
          <a:custGeom>
            <a:avLst/>
            <a:gdLst/>
            <a:ahLst/>
            <a:cxnLst/>
            <a:rect r="r" b="b" t="t" l="l"/>
            <a:pathLst>
              <a:path h="983997" w="992788">
                <a:moveTo>
                  <a:pt x="0" y="0"/>
                </a:moveTo>
                <a:lnTo>
                  <a:pt x="992788" y="0"/>
                </a:lnTo>
                <a:lnTo>
                  <a:pt x="992788" y="983997"/>
                </a:lnTo>
                <a:lnTo>
                  <a:pt x="0" y="983997"/>
                </a:lnTo>
                <a:lnTo>
                  <a:pt x="0" y="0"/>
                </a:lnTo>
                <a:close/>
              </a:path>
            </a:pathLst>
          </a:custGeom>
          <a:blipFill>
            <a:blip r:embed="rId2">
              <a:extLst>
                <a:ext uri="{96DAC541-7B7A-43D3-8B79-37D633B846F1}">
                  <asvg:svgBlip xmlns:asvg="http://schemas.microsoft.com/office/drawing/2016/SVG/main" r:embed="rId3"/>
                </a:ext>
              </a:extLst>
            </a:blip>
            <a:stretch>
              <a:fillRect l="0" t="0" r="-107658" b="-109513"/>
            </a:stretch>
          </a:blipFill>
          <a:ln cap="sq">
            <a:noFill/>
            <a:prstDash val="solid"/>
            <a:miter/>
          </a:ln>
        </p:spPr>
      </p:sp>
      <p:sp>
        <p:nvSpPr>
          <p:cNvPr name="Freeform 21" id="21"/>
          <p:cNvSpPr/>
          <p:nvPr/>
        </p:nvSpPr>
        <p:spPr>
          <a:xfrm flipH="false" flipV="false" rot="0">
            <a:off x="8088088" y="5508480"/>
            <a:ext cx="992788" cy="983997"/>
          </a:xfrm>
          <a:custGeom>
            <a:avLst/>
            <a:gdLst/>
            <a:ahLst/>
            <a:cxnLst/>
            <a:rect r="r" b="b" t="t" l="l"/>
            <a:pathLst>
              <a:path h="983997" w="992788">
                <a:moveTo>
                  <a:pt x="0" y="0"/>
                </a:moveTo>
                <a:lnTo>
                  <a:pt x="992788" y="0"/>
                </a:lnTo>
                <a:lnTo>
                  <a:pt x="992788" y="983997"/>
                </a:lnTo>
                <a:lnTo>
                  <a:pt x="0" y="983997"/>
                </a:lnTo>
                <a:lnTo>
                  <a:pt x="0" y="0"/>
                </a:lnTo>
                <a:close/>
              </a:path>
            </a:pathLst>
          </a:custGeom>
          <a:blipFill>
            <a:blip r:embed="rId2">
              <a:extLst>
                <a:ext uri="{96DAC541-7B7A-43D3-8B79-37D633B846F1}">
                  <asvg:svgBlip xmlns:asvg="http://schemas.microsoft.com/office/drawing/2016/SVG/main" r:embed="rId3"/>
                </a:ext>
              </a:extLst>
            </a:blip>
            <a:stretch>
              <a:fillRect l="0" t="-109513" r="-107658" b="0"/>
            </a:stretch>
          </a:blipFill>
          <a:ln cap="sq">
            <a:noFill/>
            <a:prstDash val="solid"/>
            <a:miter/>
          </a:ln>
        </p:spPr>
      </p:sp>
      <p:sp>
        <p:nvSpPr>
          <p:cNvPr name="Freeform 22" id="22"/>
          <p:cNvSpPr/>
          <p:nvPr/>
        </p:nvSpPr>
        <p:spPr>
          <a:xfrm flipH="false" flipV="false" rot="0">
            <a:off x="9207124" y="5508480"/>
            <a:ext cx="965401" cy="956852"/>
          </a:xfrm>
          <a:custGeom>
            <a:avLst/>
            <a:gdLst/>
            <a:ahLst/>
            <a:cxnLst/>
            <a:rect r="r" b="b" t="t" l="l"/>
            <a:pathLst>
              <a:path h="956852" w="965401">
                <a:moveTo>
                  <a:pt x="0" y="0"/>
                </a:moveTo>
                <a:lnTo>
                  <a:pt x="965401" y="0"/>
                </a:lnTo>
                <a:lnTo>
                  <a:pt x="965401" y="956852"/>
                </a:lnTo>
                <a:lnTo>
                  <a:pt x="0" y="956852"/>
                </a:lnTo>
                <a:lnTo>
                  <a:pt x="0" y="0"/>
                </a:lnTo>
                <a:close/>
              </a:path>
            </a:pathLst>
          </a:custGeom>
          <a:blipFill>
            <a:blip r:embed="rId2">
              <a:extLst>
                <a:ext uri="{96DAC541-7B7A-43D3-8B79-37D633B846F1}">
                  <asvg:svgBlip xmlns:asvg="http://schemas.microsoft.com/office/drawing/2016/SVG/main" r:embed="rId3"/>
                </a:ext>
              </a:extLst>
            </a:blip>
            <a:stretch>
              <a:fillRect l="-107658" t="-109513" r="0" b="0"/>
            </a:stretch>
          </a:blipFill>
          <a:ln cap="sq">
            <a:noFill/>
            <a:prstDash val="solid"/>
            <a:miter/>
          </a:ln>
        </p:spPr>
      </p:sp>
      <p:grpSp>
        <p:nvGrpSpPr>
          <p:cNvPr name="Group 23" id="23"/>
          <p:cNvGrpSpPr/>
          <p:nvPr/>
        </p:nvGrpSpPr>
        <p:grpSpPr>
          <a:xfrm rot="0">
            <a:off x="9207124" y="2085365"/>
            <a:ext cx="7300254" cy="3261873"/>
            <a:chOff x="0" y="0"/>
            <a:chExt cx="9905300" cy="4425849"/>
          </a:xfrm>
        </p:grpSpPr>
        <p:sp>
          <p:nvSpPr>
            <p:cNvPr name="Freeform 24" id="24"/>
            <p:cNvSpPr/>
            <p:nvPr/>
          </p:nvSpPr>
          <p:spPr>
            <a:xfrm flipH="false" flipV="false" rot="0">
              <a:off x="0" y="0"/>
              <a:ext cx="9905299" cy="4425849"/>
            </a:xfrm>
            <a:custGeom>
              <a:avLst/>
              <a:gdLst/>
              <a:ahLst/>
              <a:cxnLst/>
              <a:rect r="r" b="b" t="t" l="l"/>
              <a:pathLst>
                <a:path h="4425849" w="9905299">
                  <a:moveTo>
                    <a:pt x="10605" y="0"/>
                  </a:moveTo>
                  <a:lnTo>
                    <a:pt x="9894694" y="0"/>
                  </a:lnTo>
                  <a:cubicBezTo>
                    <a:pt x="9897507" y="0"/>
                    <a:pt x="9900204" y="1117"/>
                    <a:pt x="9902193" y="3106"/>
                  </a:cubicBezTo>
                  <a:cubicBezTo>
                    <a:pt x="9904182" y="5095"/>
                    <a:pt x="9905299" y="7792"/>
                    <a:pt x="9905299" y="10605"/>
                  </a:cubicBezTo>
                  <a:lnTo>
                    <a:pt x="9905299" y="4415244"/>
                  </a:lnTo>
                  <a:cubicBezTo>
                    <a:pt x="9905299" y="4418057"/>
                    <a:pt x="9904182" y="4420754"/>
                    <a:pt x="9902193" y="4422743"/>
                  </a:cubicBezTo>
                  <a:cubicBezTo>
                    <a:pt x="9900204" y="4424732"/>
                    <a:pt x="9897507" y="4425849"/>
                    <a:pt x="9894694" y="4425849"/>
                  </a:cubicBezTo>
                  <a:lnTo>
                    <a:pt x="10605" y="4425849"/>
                  </a:lnTo>
                  <a:cubicBezTo>
                    <a:pt x="7792" y="4425849"/>
                    <a:pt x="5095" y="4424732"/>
                    <a:pt x="3106" y="4422743"/>
                  </a:cubicBezTo>
                  <a:cubicBezTo>
                    <a:pt x="1117" y="4420754"/>
                    <a:pt x="0" y="4418057"/>
                    <a:pt x="0" y="4415244"/>
                  </a:cubicBezTo>
                  <a:lnTo>
                    <a:pt x="0" y="10605"/>
                  </a:lnTo>
                  <a:cubicBezTo>
                    <a:pt x="0" y="7792"/>
                    <a:pt x="1117" y="5095"/>
                    <a:pt x="3106" y="3106"/>
                  </a:cubicBezTo>
                  <a:cubicBezTo>
                    <a:pt x="5095" y="1117"/>
                    <a:pt x="7792" y="0"/>
                    <a:pt x="10605"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25" id="25"/>
            <p:cNvSpPr txBox="true"/>
            <p:nvPr/>
          </p:nvSpPr>
          <p:spPr>
            <a:xfrm>
              <a:off x="0" y="-47625"/>
              <a:ext cx="9905300"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26" id="26"/>
          <p:cNvGrpSpPr/>
          <p:nvPr/>
        </p:nvGrpSpPr>
        <p:grpSpPr>
          <a:xfrm rot="0">
            <a:off x="10590692" y="2105567"/>
            <a:ext cx="5916686" cy="848082"/>
            <a:chOff x="0" y="0"/>
            <a:chExt cx="8028014" cy="1150714"/>
          </a:xfrm>
        </p:grpSpPr>
        <p:sp>
          <p:nvSpPr>
            <p:cNvPr name="Freeform 27" id="27"/>
            <p:cNvSpPr/>
            <p:nvPr/>
          </p:nvSpPr>
          <p:spPr>
            <a:xfrm flipH="false" flipV="false" rot="0">
              <a:off x="0" y="0"/>
              <a:ext cx="8028014" cy="1150714"/>
            </a:xfrm>
            <a:custGeom>
              <a:avLst/>
              <a:gdLst/>
              <a:ahLst/>
              <a:cxnLst/>
              <a:rect r="r" b="b" t="t" l="l"/>
              <a:pathLst>
                <a:path h="1150714" w="8028014">
                  <a:moveTo>
                    <a:pt x="0" y="0"/>
                  </a:moveTo>
                  <a:lnTo>
                    <a:pt x="8028014" y="0"/>
                  </a:lnTo>
                  <a:lnTo>
                    <a:pt x="8028014" y="1150714"/>
                  </a:lnTo>
                  <a:lnTo>
                    <a:pt x="0" y="1150714"/>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8" id="28"/>
            <p:cNvSpPr txBox="true"/>
            <p:nvPr/>
          </p:nvSpPr>
          <p:spPr>
            <a:xfrm>
              <a:off x="0" y="-57150"/>
              <a:ext cx="8028014" cy="1207864"/>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PARTICIONAR LA LISTA:</a:t>
              </a:r>
            </a:p>
          </p:txBody>
        </p:sp>
      </p:grpSp>
      <p:sp>
        <p:nvSpPr>
          <p:cNvPr name="TextBox 29" id="29"/>
          <p:cNvSpPr txBox="true"/>
          <p:nvPr/>
        </p:nvSpPr>
        <p:spPr>
          <a:xfrm rot="0">
            <a:off x="9144000" y="2903597"/>
            <a:ext cx="7254291" cy="2881189"/>
          </a:xfrm>
          <a:prstGeom prst="rect">
            <a:avLst/>
          </a:prstGeom>
        </p:spPr>
        <p:txBody>
          <a:bodyPr anchor="t" rtlCol="false" tIns="0" lIns="0" bIns="0" rIns="0">
            <a:spAutoFit/>
          </a:bodyPr>
          <a:lstStyle/>
          <a:p>
            <a:pPr algn="r" marL="446346" indent="-223173" lvl="1">
              <a:lnSpc>
                <a:spcPts val="2894"/>
              </a:lnSpc>
              <a:spcBef>
                <a:spcPct val="0"/>
              </a:spcBef>
              <a:buFont typeface="Arial"/>
              <a:buChar char="•"/>
            </a:pPr>
            <a:r>
              <a:rPr lang="en-US" sz="2067">
                <a:solidFill>
                  <a:srgbClr val="FDFDFD"/>
                </a:solidFill>
                <a:latin typeface="Lexend Exa"/>
                <a:ea typeface="Lexend Exa"/>
                <a:cs typeface="Lexend Exa"/>
                <a:sym typeface="Lexend Exa"/>
              </a:rPr>
              <a:t>Re</a:t>
            </a:r>
            <a:r>
              <a:rPr lang="en-US" sz="2067" strike="noStrike" u="none">
                <a:solidFill>
                  <a:srgbClr val="FDFDFD"/>
                </a:solidFill>
                <a:latin typeface="Lexend Exa"/>
                <a:ea typeface="Lexend Exa"/>
                <a:cs typeface="Lexend Exa"/>
                <a:sym typeface="Lexend Exa"/>
              </a:rPr>
              <a:t>ordena la lista de modo que todos los elementos menores que el pivote queden a su izquierda y todos los elementos mayores queden a su derecha. El pivote se coloca en su posición correcta en la lista ordenada.</a:t>
            </a:r>
          </a:p>
          <a:p>
            <a:pPr algn="r" marL="446346" indent="-223173" lvl="1">
              <a:lnSpc>
                <a:spcPts val="2894"/>
              </a:lnSpc>
              <a:spcBef>
                <a:spcPct val="0"/>
              </a:spcBef>
              <a:buFont typeface="Arial"/>
              <a:buChar char="•"/>
            </a:pPr>
          </a:p>
          <a:p>
            <a:pPr algn="r" marL="0" indent="0" lvl="0">
              <a:lnSpc>
                <a:spcPts val="2894"/>
              </a:lnSpc>
              <a:spcBef>
                <a:spcPct val="0"/>
              </a:spcBef>
            </a:pPr>
          </a:p>
        </p:txBody>
      </p:sp>
      <p:sp>
        <p:nvSpPr>
          <p:cNvPr name="Freeform 30" id="30"/>
          <p:cNvSpPr/>
          <p:nvPr/>
        </p:nvSpPr>
        <p:spPr>
          <a:xfrm flipH="false" flipV="false" rot="0">
            <a:off x="9216528" y="4399707"/>
            <a:ext cx="955997" cy="947531"/>
          </a:xfrm>
          <a:custGeom>
            <a:avLst/>
            <a:gdLst/>
            <a:ahLst/>
            <a:cxnLst/>
            <a:rect r="r" b="b" t="t" l="l"/>
            <a:pathLst>
              <a:path h="947531" w="955997">
                <a:moveTo>
                  <a:pt x="0" y="0"/>
                </a:moveTo>
                <a:lnTo>
                  <a:pt x="955997" y="0"/>
                </a:lnTo>
                <a:lnTo>
                  <a:pt x="955997" y="947531"/>
                </a:lnTo>
                <a:lnTo>
                  <a:pt x="0" y="947531"/>
                </a:lnTo>
                <a:lnTo>
                  <a:pt x="0" y="0"/>
                </a:lnTo>
                <a:close/>
              </a:path>
            </a:pathLst>
          </a:custGeom>
          <a:blipFill>
            <a:blip r:embed="rId2">
              <a:extLst>
                <a:ext uri="{96DAC541-7B7A-43D3-8B79-37D633B846F1}">
                  <asvg:svgBlip xmlns:asvg="http://schemas.microsoft.com/office/drawing/2016/SVG/main" r:embed="rId3"/>
                </a:ext>
              </a:extLst>
            </a:blip>
            <a:stretch>
              <a:fillRect l="-107658" t="0" r="0" b="-109513"/>
            </a:stretch>
          </a:blipFill>
          <a:ln cap="sq">
            <a:noFill/>
            <a:prstDash val="solid"/>
            <a:miter/>
          </a:ln>
        </p:spPr>
      </p:sp>
      <p:grpSp>
        <p:nvGrpSpPr>
          <p:cNvPr name="Group 31" id="31"/>
          <p:cNvGrpSpPr/>
          <p:nvPr/>
        </p:nvGrpSpPr>
        <p:grpSpPr>
          <a:xfrm rot="0">
            <a:off x="2213907" y="2082747"/>
            <a:ext cx="6178091" cy="870903"/>
            <a:chOff x="0" y="0"/>
            <a:chExt cx="8382700" cy="1181678"/>
          </a:xfrm>
        </p:grpSpPr>
        <p:sp>
          <p:nvSpPr>
            <p:cNvPr name="Freeform 32" id="32"/>
            <p:cNvSpPr/>
            <p:nvPr/>
          </p:nvSpPr>
          <p:spPr>
            <a:xfrm flipH="false" flipV="false" rot="0">
              <a:off x="0" y="0"/>
              <a:ext cx="8382699" cy="1181678"/>
            </a:xfrm>
            <a:custGeom>
              <a:avLst/>
              <a:gdLst/>
              <a:ahLst/>
              <a:cxnLst/>
              <a:rect r="r" b="b" t="t" l="l"/>
              <a:pathLst>
                <a:path h="1181678" w="8382699">
                  <a:moveTo>
                    <a:pt x="0" y="0"/>
                  </a:moveTo>
                  <a:lnTo>
                    <a:pt x="8382699" y="0"/>
                  </a:lnTo>
                  <a:lnTo>
                    <a:pt x="8382699" y="1181678"/>
                  </a:lnTo>
                  <a:lnTo>
                    <a:pt x="0" y="1181678"/>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3" id="33"/>
            <p:cNvSpPr txBox="true"/>
            <p:nvPr/>
          </p:nvSpPr>
          <p:spPr>
            <a:xfrm>
              <a:off x="0" y="-57150"/>
              <a:ext cx="8382700" cy="1238828"/>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SELECCIONAR UN PIVOTE:</a:t>
              </a:r>
            </a:p>
          </p:txBody>
        </p:sp>
      </p:grpSp>
      <p:sp>
        <p:nvSpPr>
          <p:cNvPr name="TextBox 34" id="34"/>
          <p:cNvSpPr txBox="true"/>
          <p:nvPr/>
        </p:nvSpPr>
        <p:spPr>
          <a:xfrm rot="0">
            <a:off x="2213907" y="2928567"/>
            <a:ext cx="5750356" cy="2904179"/>
          </a:xfrm>
          <a:prstGeom prst="rect">
            <a:avLst/>
          </a:prstGeom>
        </p:spPr>
        <p:txBody>
          <a:bodyPr anchor="t" rtlCol="false" tIns="0" lIns="0" bIns="0" rIns="0">
            <a:spAutoFit/>
          </a:bodyPr>
          <a:lstStyle/>
          <a:p>
            <a:pPr algn="l" marL="446347" indent="-223173" lvl="1">
              <a:lnSpc>
                <a:spcPts val="2894"/>
              </a:lnSpc>
              <a:spcBef>
                <a:spcPct val="0"/>
              </a:spcBef>
              <a:buFont typeface="Arial"/>
              <a:buChar char="•"/>
            </a:pPr>
            <a:r>
              <a:rPr lang="en-US" sz="2067">
                <a:solidFill>
                  <a:srgbClr val="FDFDFD"/>
                </a:solidFill>
                <a:latin typeface="Lexend Exa"/>
                <a:ea typeface="Lexend Exa"/>
                <a:cs typeface="Lexend Exa"/>
                <a:sym typeface="Lexend Exa"/>
              </a:rPr>
              <a:t>Elig</a:t>
            </a:r>
            <a:r>
              <a:rPr lang="en-US" sz="2067" strike="noStrike" u="none">
                <a:solidFill>
                  <a:srgbClr val="FDFDFD"/>
                </a:solidFill>
                <a:latin typeface="Lexend Exa"/>
                <a:ea typeface="Lexend Exa"/>
                <a:cs typeface="Lexend Exa"/>
                <a:sym typeface="Lexend Exa"/>
              </a:rPr>
              <a:t>e un elemento de la lista como pivote. Esta elección puede hacerse de distintas formas: el primer elemento, el último, el elemento medio o un pivote aleatorio.</a:t>
            </a:r>
          </a:p>
          <a:p>
            <a:pPr algn="l" marL="446347" indent="-223173" lvl="1">
              <a:lnSpc>
                <a:spcPts val="2894"/>
              </a:lnSpc>
              <a:spcBef>
                <a:spcPct val="0"/>
              </a:spcBef>
              <a:buFont typeface="Arial"/>
              <a:buChar char="•"/>
            </a:pPr>
          </a:p>
          <a:p>
            <a:pPr algn="l" marL="0" indent="0" lvl="0">
              <a:lnSpc>
                <a:spcPts val="289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19990.0000" end="0.0000"/>
                </p14:media>
              </p:ext>
            </p:extLst>
          </p:nvPr>
        </p:nvPicPr>
        <p:blipFill>
          <a:blip r:embed="rId2"/>
          <a:srcRect l="0" t="0" r="0" b="0"/>
          <a:stretch>
            <a:fillRect/>
          </a:stretch>
        </p:blipFill>
        <p:spPr>
          <a:xfrm flipH="false" flipV="false" rot="0">
            <a:off x="1636307" y="599979"/>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AutoShape 2" id="2"/>
          <p:cNvSpPr/>
          <p:nvPr/>
        </p:nvSpPr>
        <p:spPr>
          <a:xfrm>
            <a:off x="-27604427" y="12538272"/>
            <a:ext cx="7569646" cy="0"/>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10434957" y="1285666"/>
            <a:ext cx="6390408" cy="1487139"/>
            <a:chOff x="0" y="0"/>
            <a:chExt cx="1366512" cy="318007"/>
          </a:xfrm>
        </p:grpSpPr>
        <p:sp>
          <p:nvSpPr>
            <p:cNvPr name="Freeform 4" id="4"/>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6" id="6"/>
          <p:cNvGrpSpPr/>
          <p:nvPr/>
        </p:nvGrpSpPr>
        <p:grpSpPr>
          <a:xfrm rot="0">
            <a:off x="7923633" y="1116357"/>
            <a:ext cx="8720713" cy="1834051"/>
            <a:chOff x="0" y="0"/>
            <a:chExt cx="1864819" cy="392190"/>
          </a:xfrm>
        </p:grpSpPr>
        <p:sp>
          <p:nvSpPr>
            <p:cNvPr name="Freeform 7" id="7"/>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8" id="8"/>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sp>
        <p:nvSpPr>
          <p:cNvPr name="Freeform 9" id="9"/>
          <p:cNvSpPr/>
          <p:nvPr/>
        </p:nvSpPr>
        <p:spPr>
          <a:xfrm flipH="false" flipV="false" rot="0">
            <a:off x="7202348" y="1307952"/>
            <a:ext cx="1442569" cy="1442569"/>
          </a:xfrm>
          <a:custGeom>
            <a:avLst/>
            <a:gdLst/>
            <a:ahLst/>
            <a:cxnLst/>
            <a:rect r="r" b="b" t="t" l="l"/>
            <a:pathLst>
              <a:path h="1442569" w="1442569">
                <a:moveTo>
                  <a:pt x="0" y="0"/>
                </a:moveTo>
                <a:lnTo>
                  <a:pt x="1442569" y="0"/>
                </a:lnTo>
                <a:lnTo>
                  <a:pt x="1442569" y="1442568"/>
                </a:lnTo>
                <a:lnTo>
                  <a:pt x="0" y="1442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979236" y="-835736"/>
            <a:ext cx="11958473" cy="119584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a:ln w="28575" cap="sq">
              <a:gradFill>
                <a:gsLst>
                  <a:gs pos="0">
                    <a:srgbClr val="00C4FC">
                      <a:alpha val="100000"/>
                    </a:srgbClr>
                  </a:gs>
                  <a:gs pos="100000">
                    <a:srgbClr val="00DA77">
                      <a:alpha val="100000"/>
                    </a:srgbClr>
                  </a:gs>
                </a:gsLst>
                <a:lin ang="0"/>
              </a:gra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13" id="13"/>
          <p:cNvGrpSpPr/>
          <p:nvPr/>
        </p:nvGrpSpPr>
        <p:grpSpPr>
          <a:xfrm rot="0">
            <a:off x="10688659" y="4268891"/>
            <a:ext cx="6390408" cy="1487139"/>
            <a:chOff x="0" y="0"/>
            <a:chExt cx="1366512" cy="318007"/>
          </a:xfrm>
        </p:grpSpPr>
        <p:sp>
          <p:nvSpPr>
            <p:cNvPr name="Freeform 14" id="14"/>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5" id="15"/>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16" id="16"/>
          <p:cNvGrpSpPr/>
          <p:nvPr/>
        </p:nvGrpSpPr>
        <p:grpSpPr>
          <a:xfrm rot="0">
            <a:off x="8212069" y="4105118"/>
            <a:ext cx="8720713" cy="1834051"/>
            <a:chOff x="0" y="0"/>
            <a:chExt cx="1864819" cy="392190"/>
          </a:xfrm>
        </p:grpSpPr>
        <p:sp>
          <p:nvSpPr>
            <p:cNvPr name="Freeform 17" id="17"/>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18" id="18"/>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19" id="19"/>
          <p:cNvGrpSpPr/>
          <p:nvPr/>
        </p:nvGrpSpPr>
        <p:grpSpPr>
          <a:xfrm rot="0">
            <a:off x="10542374" y="7505901"/>
            <a:ext cx="6390408" cy="1487139"/>
            <a:chOff x="0" y="0"/>
            <a:chExt cx="1366512" cy="318007"/>
          </a:xfrm>
        </p:grpSpPr>
        <p:sp>
          <p:nvSpPr>
            <p:cNvPr name="Freeform 20" id="20"/>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1" id="21"/>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22" id="22"/>
          <p:cNvGrpSpPr/>
          <p:nvPr/>
        </p:nvGrpSpPr>
        <p:grpSpPr>
          <a:xfrm rot="0">
            <a:off x="8031050" y="7336592"/>
            <a:ext cx="8720713" cy="1834051"/>
            <a:chOff x="0" y="0"/>
            <a:chExt cx="1864819" cy="392190"/>
          </a:xfrm>
        </p:grpSpPr>
        <p:sp>
          <p:nvSpPr>
            <p:cNvPr name="Freeform 23" id="23"/>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24" id="24"/>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sp>
        <p:nvSpPr>
          <p:cNvPr name="Freeform 25" id="25"/>
          <p:cNvSpPr/>
          <p:nvPr/>
        </p:nvSpPr>
        <p:spPr>
          <a:xfrm flipH="false" flipV="false" rot="0">
            <a:off x="7181762" y="7556283"/>
            <a:ext cx="1394669" cy="1394669"/>
          </a:xfrm>
          <a:custGeom>
            <a:avLst/>
            <a:gdLst/>
            <a:ahLst/>
            <a:cxnLst/>
            <a:rect r="r" b="b" t="t" l="l"/>
            <a:pathLst>
              <a:path h="1394669" w="1394669">
                <a:moveTo>
                  <a:pt x="0" y="0"/>
                </a:moveTo>
                <a:lnTo>
                  <a:pt x="1394668" y="0"/>
                </a:lnTo>
                <a:lnTo>
                  <a:pt x="1394668" y="1394668"/>
                </a:lnTo>
                <a:lnTo>
                  <a:pt x="0" y="1394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7133862" y="4268891"/>
            <a:ext cx="1442569" cy="1442569"/>
          </a:xfrm>
          <a:custGeom>
            <a:avLst/>
            <a:gdLst/>
            <a:ahLst/>
            <a:cxnLst/>
            <a:rect r="r" b="b" t="t" l="l"/>
            <a:pathLst>
              <a:path h="1442569" w="1442569">
                <a:moveTo>
                  <a:pt x="0" y="0"/>
                </a:moveTo>
                <a:lnTo>
                  <a:pt x="1442568" y="0"/>
                </a:lnTo>
                <a:lnTo>
                  <a:pt x="1442568" y="1442569"/>
                </a:lnTo>
                <a:lnTo>
                  <a:pt x="0" y="1442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27" id="27"/>
          <p:cNvSpPr/>
          <p:nvPr/>
        </p:nvSpPr>
        <p:spPr>
          <a:xfrm flipV="true">
            <a:off x="5979236" y="2029236"/>
            <a:ext cx="1223112" cy="3114264"/>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sp>
        <p:nvSpPr>
          <p:cNvPr name="AutoShape 28" id="28"/>
          <p:cNvSpPr/>
          <p:nvPr/>
        </p:nvSpPr>
        <p:spPr>
          <a:xfrm flipV="true">
            <a:off x="5979236" y="5116560"/>
            <a:ext cx="1354479" cy="26940"/>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sp>
        <p:nvSpPr>
          <p:cNvPr name="AutoShape 29" id="29"/>
          <p:cNvSpPr/>
          <p:nvPr/>
        </p:nvSpPr>
        <p:spPr>
          <a:xfrm>
            <a:off x="5979236" y="5143500"/>
            <a:ext cx="1202525" cy="3110117"/>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grpSp>
        <p:nvGrpSpPr>
          <p:cNvPr name="Group 30" id="30"/>
          <p:cNvGrpSpPr/>
          <p:nvPr/>
        </p:nvGrpSpPr>
        <p:grpSpPr>
          <a:xfrm rot="0">
            <a:off x="5704546" y="4880261"/>
            <a:ext cx="549381" cy="562134"/>
            <a:chOff x="0" y="0"/>
            <a:chExt cx="812800" cy="831668"/>
          </a:xfrm>
        </p:grpSpPr>
        <p:sp>
          <p:nvSpPr>
            <p:cNvPr name="Freeform 31" id="31"/>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p>
          </p:txBody>
        </p:sp>
      </p:grpSp>
      <p:sp>
        <p:nvSpPr>
          <p:cNvPr name="Freeform 33" id="33"/>
          <p:cNvSpPr/>
          <p:nvPr/>
        </p:nvSpPr>
        <p:spPr>
          <a:xfrm flipH="false" flipV="false" rot="0">
            <a:off x="9469464" y="1215239"/>
            <a:ext cx="5843884" cy="1636287"/>
          </a:xfrm>
          <a:custGeom>
            <a:avLst/>
            <a:gdLst/>
            <a:ahLst/>
            <a:cxnLst/>
            <a:rect r="r" b="b" t="t" l="l"/>
            <a:pathLst>
              <a:path h="1636287" w="5843884">
                <a:moveTo>
                  <a:pt x="0" y="0"/>
                </a:moveTo>
                <a:lnTo>
                  <a:pt x="5843884" y="0"/>
                </a:lnTo>
                <a:lnTo>
                  <a:pt x="5843884" y="1636288"/>
                </a:lnTo>
                <a:lnTo>
                  <a:pt x="0" y="1636288"/>
                </a:lnTo>
                <a:lnTo>
                  <a:pt x="0" y="0"/>
                </a:lnTo>
                <a:close/>
              </a:path>
            </a:pathLst>
          </a:custGeom>
          <a:blipFill>
            <a:blip r:embed="rId8"/>
            <a:stretch>
              <a:fillRect l="0" t="0" r="0" b="0"/>
            </a:stretch>
          </a:blipFill>
        </p:spPr>
      </p:sp>
      <p:sp>
        <p:nvSpPr>
          <p:cNvPr name="Freeform 34" id="34"/>
          <p:cNvSpPr/>
          <p:nvPr/>
        </p:nvSpPr>
        <p:spPr>
          <a:xfrm flipH="false" flipV="false" rot="0">
            <a:off x="10386180" y="4004609"/>
            <a:ext cx="4070140" cy="2035070"/>
          </a:xfrm>
          <a:custGeom>
            <a:avLst/>
            <a:gdLst/>
            <a:ahLst/>
            <a:cxnLst/>
            <a:rect r="r" b="b" t="t" l="l"/>
            <a:pathLst>
              <a:path h="2035070" w="4070140">
                <a:moveTo>
                  <a:pt x="0" y="0"/>
                </a:moveTo>
                <a:lnTo>
                  <a:pt x="4070140" y="0"/>
                </a:lnTo>
                <a:lnTo>
                  <a:pt x="4070140" y="2035070"/>
                </a:lnTo>
                <a:lnTo>
                  <a:pt x="0" y="2035070"/>
                </a:lnTo>
                <a:lnTo>
                  <a:pt x="0" y="0"/>
                </a:lnTo>
                <a:close/>
              </a:path>
            </a:pathLst>
          </a:custGeom>
          <a:blipFill>
            <a:blip r:embed="rId9"/>
            <a:stretch>
              <a:fillRect l="0" t="0" r="0" b="0"/>
            </a:stretch>
          </a:blipFill>
        </p:spPr>
      </p:sp>
      <p:sp>
        <p:nvSpPr>
          <p:cNvPr name="Freeform 35" id="35"/>
          <p:cNvSpPr/>
          <p:nvPr/>
        </p:nvSpPr>
        <p:spPr>
          <a:xfrm flipH="false" flipV="false" rot="0">
            <a:off x="1161868" y="5756030"/>
            <a:ext cx="3007618" cy="3281580"/>
          </a:xfrm>
          <a:custGeom>
            <a:avLst/>
            <a:gdLst/>
            <a:ahLst/>
            <a:cxnLst/>
            <a:rect r="r" b="b" t="t" l="l"/>
            <a:pathLst>
              <a:path h="3281580" w="3007618">
                <a:moveTo>
                  <a:pt x="0" y="0"/>
                </a:moveTo>
                <a:lnTo>
                  <a:pt x="3007618" y="0"/>
                </a:lnTo>
                <a:lnTo>
                  <a:pt x="3007618" y="3281580"/>
                </a:lnTo>
                <a:lnTo>
                  <a:pt x="0" y="32815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0224274" y="7032469"/>
            <a:ext cx="4491506" cy="2526472"/>
          </a:xfrm>
          <a:custGeom>
            <a:avLst/>
            <a:gdLst/>
            <a:ahLst/>
            <a:cxnLst/>
            <a:rect r="r" b="b" t="t" l="l"/>
            <a:pathLst>
              <a:path h="2526472" w="4491506">
                <a:moveTo>
                  <a:pt x="0" y="0"/>
                </a:moveTo>
                <a:lnTo>
                  <a:pt x="4491506" y="0"/>
                </a:lnTo>
                <a:lnTo>
                  <a:pt x="4491506" y="2526472"/>
                </a:lnTo>
                <a:lnTo>
                  <a:pt x="0" y="2526472"/>
                </a:lnTo>
                <a:lnTo>
                  <a:pt x="0" y="0"/>
                </a:lnTo>
                <a:close/>
              </a:path>
            </a:pathLst>
          </a:custGeom>
          <a:blipFill>
            <a:blip r:embed="rId12"/>
            <a:stretch>
              <a:fillRect l="0" t="0" r="0" b="0"/>
            </a:stretch>
          </a:blipFill>
        </p:spPr>
      </p:sp>
      <p:sp>
        <p:nvSpPr>
          <p:cNvPr name="TextBox 37" id="37"/>
          <p:cNvSpPr txBox="true"/>
          <p:nvPr/>
        </p:nvSpPr>
        <p:spPr>
          <a:xfrm rot="0">
            <a:off x="472209" y="4105188"/>
            <a:ext cx="4803126" cy="1328536"/>
          </a:xfrm>
          <a:prstGeom prst="rect">
            <a:avLst/>
          </a:prstGeom>
        </p:spPr>
        <p:txBody>
          <a:bodyPr anchor="t" rtlCol="false" tIns="0" lIns="0" bIns="0" rIns="0">
            <a:spAutoFit/>
          </a:bodyPr>
          <a:lstStyle/>
          <a:p>
            <a:pPr algn="ctr" marL="0" indent="0" lvl="0">
              <a:lnSpc>
                <a:spcPts val="5399"/>
              </a:lnSpc>
              <a:spcBef>
                <a:spcPct val="0"/>
              </a:spcBef>
            </a:pPr>
            <a:r>
              <a:rPr lang="en-US" sz="3856">
                <a:solidFill>
                  <a:srgbClr val="FDFDFD"/>
                </a:solidFill>
                <a:latin typeface="Lexend Exa"/>
                <a:ea typeface="Lexend Exa"/>
                <a:cs typeface="Lexend Exa"/>
                <a:sym typeface="Lexend Exa"/>
              </a:rPr>
              <a:t>HERRAMIENTAS UTILZADAS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0">
            <a:off x="7711147" y="2671066"/>
            <a:ext cx="10094882" cy="2227283"/>
          </a:xfrm>
          <a:custGeom>
            <a:avLst/>
            <a:gdLst/>
            <a:ahLst/>
            <a:cxnLst/>
            <a:rect r="r" b="b" t="t" l="l"/>
            <a:pathLst>
              <a:path h="2227283" w="10094882">
                <a:moveTo>
                  <a:pt x="0" y="0"/>
                </a:moveTo>
                <a:lnTo>
                  <a:pt x="10094881" y="0"/>
                </a:lnTo>
                <a:lnTo>
                  <a:pt x="10094881" y="2227284"/>
                </a:lnTo>
                <a:lnTo>
                  <a:pt x="0" y="2227284"/>
                </a:lnTo>
                <a:lnTo>
                  <a:pt x="0" y="0"/>
                </a:lnTo>
                <a:close/>
              </a:path>
            </a:pathLst>
          </a:custGeom>
          <a:blipFill>
            <a:blip r:embed="rId2"/>
            <a:stretch>
              <a:fillRect l="0" t="0" r="0" b="0"/>
            </a:stretch>
          </a:blipFill>
        </p:spPr>
      </p:sp>
      <p:sp>
        <p:nvSpPr>
          <p:cNvPr name="Freeform 5" id="5"/>
          <p:cNvSpPr/>
          <p:nvPr/>
        </p:nvSpPr>
        <p:spPr>
          <a:xfrm flipH="false" flipV="false" rot="987038">
            <a:off x="6599412" y="1408650"/>
            <a:ext cx="2921388" cy="1646600"/>
          </a:xfrm>
          <a:custGeom>
            <a:avLst/>
            <a:gdLst/>
            <a:ahLst/>
            <a:cxnLst/>
            <a:rect r="r" b="b" t="t" l="l"/>
            <a:pathLst>
              <a:path h="1646600" w="2921388">
                <a:moveTo>
                  <a:pt x="0" y="0"/>
                </a:moveTo>
                <a:lnTo>
                  <a:pt x="2921388" y="0"/>
                </a:lnTo>
                <a:lnTo>
                  <a:pt x="2921388" y="1646600"/>
                </a:lnTo>
                <a:lnTo>
                  <a:pt x="0" y="16466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7952846" y="5717847"/>
            <a:ext cx="9611483" cy="4361210"/>
          </a:xfrm>
          <a:custGeom>
            <a:avLst/>
            <a:gdLst/>
            <a:ahLst/>
            <a:cxnLst/>
            <a:rect r="r" b="b" t="t" l="l"/>
            <a:pathLst>
              <a:path h="4361210" w="9611483">
                <a:moveTo>
                  <a:pt x="0" y="0"/>
                </a:moveTo>
                <a:lnTo>
                  <a:pt x="9611483" y="0"/>
                </a:lnTo>
                <a:lnTo>
                  <a:pt x="9611483" y="4361211"/>
                </a:lnTo>
                <a:lnTo>
                  <a:pt x="0" y="4361211"/>
                </a:lnTo>
                <a:lnTo>
                  <a:pt x="0" y="0"/>
                </a:lnTo>
                <a:close/>
              </a:path>
            </a:pathLst>
          </a:custGeom>
          <a:blipFill>
            <a:blip r:embed="rId5"/>
            <a:stretch>
              <a:fillRect l="0" t="0" r="0" b="0"/>
            </a:stretch>
          </a:blipFill>
        </p:spPr>
      </p:sp>
      <p:sp>
        <p:nvSpPr>
          <p:cNvPr name="TextBox 7" id="7"/>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8" id="8"/>
          <p:cNvSpPr txBox="true"/>
          <p:nvPr/>
        </p:nvSpPr>
        <p:spPr>
          <a:xfrm rot="0">
            <a:off x="722468" y="2764233"/>
            <a:ext cx="6988679" cy="2827782"/>
          </a:xfrm>
          <a:prstGeom prst="rect">
            <a:avLst/>
          </a:prstGeom>
        </p:spPr>
        <p:txBody>
          <a:bodyPr anchor="t" rtlCol="false" tIns="0" lIns="0" bIns="0" rIns="0">
            <a:spAutoFit/>
          </a:bodyPr>
          <a:lstStyle/>
          <a:p>
            <a:pPr algn="l">
              <a:lnSpc>
                <a:spcPts val="3399"/>
              </a:lnSpc>
            </a:pPr>
            <a:r>
              <a:rPr lang="en-US" sz="2499" b="true">
                <a:solidFill>
                  <a:srgbClr val="F99D3A"/>
                </a:solidFill>
                <a:latin typeface="Courier Prime Bold"/>
                <a:ea typeface="Courier Prime Bold"/>
                <a:cs typeface="Courier Prime Bold"/>
                <a:sym typeface="Courier Prime Bold"/>
              </a:rPr>
              <a:t> Función draw_box para Dibujar los Elementos del Arreglo</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Dibuja un cuadro rectangular en la pantalla con un texto en su interior. Los cuadros representan los elementos del arreglo que se están ordenando.</a:t>
            </a:r>
          </a:p>
        </p:txBody>
      </p:sp>
      <p:sp>
        <p:nvSpPr>
          <p:cNvPr name="TextBox 9" id="9"/>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
        <p:nvSpPr>
          <p:cNvPr name="TextBox 10" id="10"/>
          <p:cNvSpPr txBox="true"/>
          <p:nvPr/>
        </p:nvSpPr>
        <p:spPr>
          <a:xfrm rot="0">
            <a:off x="198352" y="6637470"/>
            <a:ext cx="7254358" cy="2474341"/>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Animación de Intercambio de Elementos animate_jump</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Esta función crea la animación de los intercambios entre elementos, moviéndolos suavemente de un lugar a otro.</a:t>
            </a:r>
          </a:p>
        </p:txBody>
      </p:sp>
      <p:sp>
        <p:nvSpPr>
          <p:cNvPr name="Freeform 11" id="11"/>
          <p:cNvSpPr/>
          <p:nvPr/>
        </p:nvSpPr>
        <p:spPr>
          <a:xfrm flipH="false" flipV="false" rot="987038">
            <a:off x="5933888" y="6147988"/>
            <a:ext cx="1905864" cy="1074214"/>
          </a:xfrm>
          <a:custGeom>
            <a:avLst/>
            <a:gdLst/>
            <a:ahLst/>
            <a:cxnLst/>
            <a:rect r="r" b="b" t="t" l="l"/>
            <a:pathLst>
              <a:path h="1074214" w="1905864">
                <a:moveTo>
                  <a:pt x="0" y="0"/>
                </a:moveTo>
                <a:lnTo>
                  <a:pt x="1905864" y="0"/>
                </a:lnTo>
                <a:lnTo>
                  <a:pt x="1905864" y="1074214"/>
                </a:lnTo>
                <a:lnTo>
                  <a:pt x="0" y="1074214"/>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987038">
            <a:off x="6212454" y="2571705"/>
            <a:ext cx="1905864" cy="1074214"/>
          </a:xfrm>
          <a:custGeom>
            <a:avLst/>
            <a:gdLst/>
            <a:ahLst/>
            <a:cxnLst/>
            <a:rect r="r" b="b" t="t" l="l"/>
            <a:pathLst>
              <a:path h="1074214" w="1905864">
                <a:moveTo>
                  <a:pt x="0" y="0"/>
                </a:moveTo>
                <a:lnTo>
                  <a:pt x="1905864" y="0"/>
                </a:lnTo>
                <a:lnTo>
                  <a:pt x="1905864" y="1074214"/>
                </a:lnTo>
                <a:lnTo>
                  <a:pt x="0" y="1074214"/>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8171392" y="1051623"/>
            <a:ext cx="9438990" cy="8206677"/>
          </a:xfrm>
          <a:custGeom>
            <a:avLst/>
            <a:gdLst/>
            <a:ahLst/>
            <a:cxnLst/>
            <a:rect r="r" b="b" t="t" l="l"/>
            <a:pathLst>
              <a:path h="8206677" w="9438990">
                <a:moveTo>
                  <a:pt x="0" y="0"/>
                </a:moveTo>
                <a:lnTo>
                  <a:pt x="9438990" y="0"/>
                </a:lnTo>
                <a:lnTo>
                  <a:pt x="9438990" y="8206677"/>
                </a:lnTo>
                <a:lnTo>
                  <a:pt x="0" y="8206677"/>
                </a:lnTo>
                <a:lnTo>
                  <a:pt x="0" y="0"/>
                </a:lnTo>
                <a:close/>
              </a:path>
            </a:pathLst>
          </a:custGeom>
          <a:blipFill>
            <a:blip r:embed="rId4"/>
            <a:stretch>
              <a:fillRect l="0" t="0" r="0" b="0"/>
            </a:stretch>
          </a:blipFill>
        </p:spPr>
      </p:sp>
      <p:sp>
        <p:nvSpPr>
          <p:cNvPr name="TextBox 6" id="6"/>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7" id="7"/>
          <p:cNvSpPr txBox="true"/>
          <p:nvPr/>
        </p:nvSpPr>
        <p:spPr>
          <a:xfrm rot="0">
            <a:off x="335887" y="3408421"/>
            <a:ext cx="6988679" cy="2864866"/>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Función quick_sort_visual que Realiza el QuickSort</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La función principal de QuickSort. Además de ordenar el arreglo, actualiza la visualización mostrando el pivote y los intercambios.</a:t>
            </a:r>
          </a:p>
        </p:txBody>
      </p:sp>
      <p:sp>
        <p:nvSpPr>
          <p:cNvPr name="TextBox 8" id="8"/>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407199">
            <a:off x="5638571" y="2092008"/>
            <a:ext cx="1905864" cy="1074214"/>
          </a:xfrm>
          <a:custGeom>
            <a:avLst/>
            <a:gdLst/>
            <a:ahLst/>
            <a:cxnLst/>
            <a:rect r="r" b="b" t="t" l="l"/>
            <a:pathLst>
              <a:path h="1074214" w="1905864">
                <a:moveTo>
                  <a:pt x="0" y="0"/>
                </a:moveTo>
                <a:lnTo>
                  <a:pt x="1905864" y="0"/>
                </a:lnTo>
                <a:lnTo>
                  <a:pt x="1905864" y="1074215"/>
                </a:lnTo>
                <a:lnTo>
                  <a:pt x="0" y="1074215"/>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7601229" y="1802904"/>
            <a:ext cx="10157672" cy="7176830"/>
          </a:xfrm>
          <a:custGeom>
            <a:avLst/>
            <a:gdLst/>
            <a:ahLst/>
            <a:cxnLst/>
            <a:rect r="r" b="b" t="t" l="l"/>
            <a:pathLst>
              <a:path h="7176830" w="10157672">
                <a:moveTo>
                  <a:pt x="0" y="0"/>
                </a:moveTo>
                <a:lnTo>
                  <a:pt x="10157672" y="0"/>
                </a:lnTo>
                <a:lnTo>
                  <a:pt x="10157672" y="7176831"/>
                </a:lnTo>
                <a:lnTo>
                  <a:pt x="0" y="7176831"/>
                </a:lnTo>
                <a:lnTo>
                  <a:pt x="0" y="0"/>
                </a:lnTo>
                <a:close/>
              </a:path>
            </a:pathLst>
          </a:custGeom>
          <a:blipFill>
            <a:blip r:embed="rId4"/>
            <a:stretch>
              <a:fillRect l="0" t="0" r="-9967" b="0"/>
            </a:stretch>
          </a:blipFill>
        </p:spPr>
      </p:sp>
      <p:sp>
        <p:nvSpPr>
          <p:cNvPr name="TextBox 6" id="6"/>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7" id="7"/>
          <p:cNvSpPr txBox="true"/>
          <p:nvPr/>
        </p:nvSpPr>
        <p:spPr>
          <a:xfrm rot="0">
            <a:off x="335887" y="3408421"/>
            <a:ext cx="6988679" cy="3293491"/>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Visualización de Información y Pasos en la Animación</a:t>
            </a:r>
          </a:p>
          <a:p>
            <a:pPr algn="l">
              <a:lnSpc>
                <a:spcPts val="3535"/>
              </a:lnSpc>
            </a:pPr>
          </a:p>
          <a:p>
            <a:pPr algn="l">
              <a:lnSpc>
                <a:spcPts val="3128"/>
              </a:lnSpc>
            </a:pPr>
            <a:r>
              <a:rPr lang="en-US" sz="2300">
                <a:solidFill>
                  <a:srgbClr val="FFFFFF"/>
                </a:solidFill>
                <a:latin typeface="Courier Prime"/>
                <a:ea typeface="Courier Prime"/>
                <a:cs typeface="Courier Prime"/>
                <a:sym typeface="Courier Prime"/>
              </a:rPr>
              <a:t>Durante cada paso del algoritmo QuickSort, se muestra una caja con información relevante como el pivote, el valor comparado y si hubo un intercambio.</a:t>
            </a:r>
          </a:p>
        </p:txBody>
      </p:sp>
      <p:sp>
        <p:nvSpPr>
          <p:cNvPr name="TextBox 8" id="8"/>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Freeform 2" id="2"/>
          <p:cNvSpPr/>
          <p:nvPr/>
        </p:nvSpPr>
        <p:spPr>
          <a:xfrm flipH="false" flipV="false" rot="0">
            <a:off x="293693" y="4013483"/>
            <a:ext cx="8691127" cy="4842135"/>
          </a:xfrm>
          <a:custGeom>
            <a:avLst/>
            <a:gdLst/>
            <a:ahLst/>
            <a:cxnLst/>
            <a:rect r="r" b="b" t="t" l="l"/>
            <a:pathLst>
              <a:path h="4842135" w="8691127">
                <a:moveTo>
                  <a:pt x="0" y="0"/>
                </a:moveTo>
                <a:lnTo>
                  <a:pt x="8691127" y="0"/>
                </a:lnTo>
                <a:lnTo>
                  <a:pt x="8691127" y="4842135"/>
                </a:lnTo>
                <a:lnTo>
                  <a:pt x="0" y="4842135"/>
                </a:lnTo>
                <a:lnTo>
                  <a:pt x="0" y="0"/>
                </a:lnTo>
                <a:close/>
              </a:path>
            </a:pathLst>
          </a:custGeom>
          <a:blipFill>
            <a:blip r:embed="rId2"/>
            <a:stretch>
              <a:fillRect l="-1067" t="0" r="0" b="0"/>
            </a:stretch>
          </a:blipFill>
        </p:spPr>
      </p:sp>
      <p:sp>
        <p:nvSpPr>
          <p:cNvPr name="Freeform 3" id="3"/>
          <p:cNvSpPr/>
          <p:nvPr/>
        </p:nvSpPr>
        <p:spPr>
          <a:xfrm flipH="false" flipV="false" rot="0">
            <a:off x="9667861" y="4013483"/>
            <a:ext cx="8361943" cy="4703593"/>
          </a:xfrm>
          <a:custGeom>
            <a:avLst/>
            <a:gdLst/>
            <a:ahLst/>
            <a:cxnLst/>
            <a:rect r="r" b="b" t="t" l="l"/>
            <a:pathLst>
              <a:path h="4703593" w="8361943">
                <a:moveTo>
                  <a:pt x="0" y="0"/>
                </a:moveTo>
                <a:lnTo>
                  <a:pt x="8361944" y="0"/>
                </a:lnTo>
                <a:lnTo>
                  <a:pt x="8361944" y="4703593"/>
                </a:lnTo>
                <a:lnTo>
                  <a:pt x="0" y="4703593"/>
                </a:lnTo>
                <a:lnTo>
                  <a:pt x="0" y="0"/>
                </a:lnTo>
                <a:close/>
              </a:path>
            </a:pathLst>
          </a:custGeom>
          <a:blipFill>
            <a:blip r:embed="rId3"/>
            <a:stretch>
              <a:fillRect l="0" t="0" r="0" b="0"/>
            </a:stretch>
          </a:blipFill>
        </p:spPr>
      </p:sp>
      <p:sp>
        <p:nvSpPr>
          <p:cNvPr name="TextBox 4" id="4"/>
          <p:cNvSpPr txBox="true"/>
          <p:nvPr/>
        </p:nvSpPr>
        <p:spPr>
          <a:xfrm rot="0">
            <a:off x="3496531" y="1181745"/>
            <a:ext cx="11294937" cy="827621"/>
          </a:xfrm>
          <a:prstGeom prst="rect">
            <a:avLst/>
          </a:prstGeom>
        </p:spPr>
        <p:txBody>
          <a:bodyPr anchor="t" rtlCol="false" tIns="0" lIns="0" bIns="0" rIns="0">
            <a:spAutoFit/>
          </a:bodyPr>
          <a:lstStyle/>
          <a:p>
            <a:pPr algn="ctr" marL="0" indent="0" lvl="0">
              <a:lnSpc>
                <a:spcPts val="6883"/>
              </a:lnSpc>
              <a:spcBef>
                <a:spcPct val="0"/>
              </a:spcBef>
            </a:pPr>
            <a:r>
              <a:rPr lang="en-US" sz="4916">
                <a:solidFill>
                  <a:srgbClr val="FDFDFD"/>
                </a:solidFill>
                <a:latin typeface="Lexend Exa"/>
                <a:ea typeface="Lexend Exa"/>
                <a:cs typeface="Lexend Exa"/>
                <a:sym typeface="Lexend Exa"/>
              </a:rPr>
              <a:t>QUICK-SORT</a:t>
            </a:r>
          </a:p>
        </p:txBody>
      </p:sp>
      <p:grpSp>
        <p:nvGrpSpPr>
          <p:cNvPr name="Group 5" id="5"/>
          <p:cNvGrpSpPr/>
          <p:nvPr/>
        </p:nvGrpSpPr>
        <p:grpSpPr>
          <a:xfrm rot="0">
            <a:off x="2177063" y="2927885"/>
            <a:ext cx="3933407" cy="527802"/>
            <a:chOff x="0" y="0"/>
            <a:chExt cx="5020707" cy="673701"/>
          </a:xfrm>
        </p:grpSpPr>
        <p:sp>
          <p:nvSpPr>
            <p:cNvPr name="Freeform 6" id="6"/>
            <p:cNvSpPr/>
            <p:nvPr/>
          </p:nvSpPr>
          <p:spPr>
            <a:xfrm flipH="false" flipV="false" rot="0">
              <a:off x="0" y="0"/>
              <a:ext cx="5020707" cy="673701"/>
            </a:xfrm>
            <a:custGeom>
              <a:avLst/>
              <a:gdLst/>
              <a:ahLst/>
              <a:cxnLst/>
              <a:rect r="r" b="b" t="t" l="l"/>
              <a:pathLst>
                <a:path h="673701" w="5020707">
                  <a:moveTo>
                    <a:pt x="35428" y="0"/>
                  </a:moveTo>
                  <a:lnTo>
                    <a:pt x="4985278" y="0"/>
                  </a:lnTo>
                  <a:cubicBezTo>
                    <a:pt x="5004845" y="0"/>
                    <a:pt x="5020707" y="15862"/>
                    <a:pt x="5020707" y="35428"/>
                  </a:cubicBezTo>
                  <a:lnTo>
                    <a:pt x="5020707" y="638272"/>
                  </a:lnTo>
                  <a:cubicBezTo>
                    <a:pt x="5020707" y="647668"/>
                    <a:pt x="5016974" y="656680"/>
                    <a:pt x="5010330" y="663324"/>
                  </a:cubicBezTo>
                  <a:cubicBezTo>
                    <a:pt x="5003686" y="669968"/>
                    <a:pt x="4994675" y="673701"/>
                    <a:pt x="4985278" y="673701"/>
                  </a:cubicBezTo>
                  <a:lnTo>
                    <a:pt x="35428" y="673701"/>
                  </a:lnTo>
                  <a:cubicBezTo>
                    <a:pt x="26032" y="673701"/>
                    <a:pt x="17021" y="669968"/>
                    <a:pt x="10377" y="663324"/>
                  </a:cubicBezTo>
                  <a:cubicBezTo>
                    <a:pt x="3733" y="656680"/>
                    <a:pt x="0" y="647668"/>
                    <a:pt x="0" y="638272"/>
                  </a:cubicBezTo>
                  <a:lnTo>
                    <a:pt x="0" y="35428"/>
                  </a:lnTo>
                  <a:cubicBezTo>
                    <a:pt x="0" y="26032"/>
                    <a:pt x="3733" y="17021"/>
                    <a:pt x="10377" y="10377"/>
                  </a:cubicBezTo>
                  <a:cubicBezTo>
                    <a:pt x="17021" y="3733"/>
                    <a:pt x="26032" y="0"/>
                    <a:pt x="35428"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0" y="-47625"/>
              <a:ext cx="5020707" cy="721326"/>
            </a:xfrm>
            <a:prstGeom prst="rect">
              <a:avLst/>
            </a:prstGeom>
          </p:spPr>
          <p:txBody>
            <a:bodyPr anchor="ctr" rtlCol="false" tIns="0" lIns="0" bIns="0" rIns="0"/>
            <a:lstStyle/>
            <a:p>
              <a:pPr algn="ctr" marL="0" indent="0" lvl="0">
                <a:lnSpc>
                  <a:spcPts val="3278"/>
                </a:lnSpc>
                <a:spcBef>
                  <a:spcPct val="0"/>
                </a:spcBef>
              </a:pPr>
              <a:r>
                <a:rPr lang="en-US" sz="2341">
                  <a:solidFill>
                    <a:srgbClr val="000000"/>
                  </a:solidFill>
                  <a:latin typeface="Lexend Exa"/>
                  <a:ea typeface="Lexend Exa"/>
                  <a:cs typeface="Lexend Exa"/>
                  <a:sym typeface="Lexend Exa"/>
                </a:rPr>
                <a:t>INICIO</a:t>
              </a:r>
            </a:p>
          </p:txBody>
        </p:sp>
      </p:grpSp>
      <p:grpSp>
        <p:nvGrpSpPr>
          <p:cNvPr name="Group 8" id="8"/>
          <p:cNvGrpSpPr/>
          <p:nvPr/>
        </p:nvGrpSpPr>
        <p:grpSpPr>
          <a:xfrm rot="0">
            <a:off x="11882130" y="2927885"/>
            <a:ext cx="3933407" cy="527802"/>
            <a:chOff x="0" y="0"/>
            <a:chExt cx="5020707" cy="673701"/>
          </a:xfrm>
        </p:grpSpPr>
        <p:sp>
          <p:nvSpPr>
            <p:cNvPr name="Freeform 9" id="9"/>
            <p:cNvSpPr/>
            <p:nvPr/>
          </p:nvSpPr>
          <p:spPr>
            <a:xfrm flipH="false" flipV="false" rot="0">
              <a:off x="0" y="0"/>
              <a:ext cx="5020707" cy="673701"/>
            </a:xfrm>
            <a:custGeom>
              <a:avLst/>
              <a:gdLst/>
              <a:ahLst/>
              <a:cxnLst/>
              <a:rect r="r" b="b" t="t" l="l"/>
              <a:pathLst>
                <a:path h="673701" w="5020707">
                  <a:moveTo>
                    <a:pt x="35428" y="0"/>
                  </a:moveTo>
                  <a:lnTo>
                    <a:pt x="4985278" y="0"/>
                  </a:lnTo>
                  <a:cubicBezTo>
                    <a:pt x="5004845" y="0"/>
                    <a:pt x="5020707" y="15862"/>
                    <a:pt x="5020707" y="35428"/>
                  </a:cubicBezTo>
                  <a:lnTo>
                    <a:pt x="5020707" y="638272"/>
                  </a:lnTo>
                  <a:cubicBezTo>
                    <a:pt x="5020707" y="647668"/>
                    <a:pt x="5016974" y="656680"/>
                    <a:pt x="5010330" y="663324"/>
                  </a:cubicBezTo>
                  <a:cubicBezTo>
                    <a:pt x="5003686" y="669968"/>
                    <a:pt x="4994675" y="673701"/>
                    <a:pt x="4985278" y="673701"/>
                  </a:cubicBezTo>
                  <a:lnTo>
                    <a:pt x="35428" y="673701"/>
                  </a:lnTo>
                  <a:cubicBezTo>
                    <a:pt x="26032" y="673701"/>
                    <a:pt x="17021" y="669968"/>
                    <a:pt x="10377" y="663324"/>
                  </a:cubicBezTo>
                  <a:cubicBezTo>
                    <a:pt x="3733" y="656680"/>
                    <a:pt x="0" y="647668"/>
                    <a:pt x="0" y="638272"/>
                  </a:cubicBezTo>
                  <a:lnTo>
                    <a:pt x="0" y="35428"/>
                  </a:lnTo>
                  <a:cubicBezTo>
                    <a:pt x="0" y="26032"/>
                    <a:pt x="3733" y="17021"/>
                    <a:pt x="10377" y="10377"/>
                  </a:cubicBezTo>
                  <a:cubicBezTo>
                    <a:pt x="17021" y="3733"/>
                    <a:pt x="26032" y="0"/>
                    <a:pt x="35428"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0" id="10"/>
            <p:cNvSpPr txBox="true"/>
            <p:nvPr/>
          </p:nvSpPr>
          <p:spPr>
            <a:xfrm>
              <a:off x="0" y="-47625"/>
              <a:ext cx="5020707" cy="721326"/>
            </a:xfrm>
            <a:prstGeom prst="rect">
              <a:avLst/>
            </a:prstGeom>
          </p:spPr>
          <p:txBody>
            <a:bodyPr anchor="ctr" rtlCol="false" tIns="0" lIns="0" bIns="0" rIns="0"/>
            <a:lstStyle/>
            <a:p>
              <a:pPr algn="ctr" marL="0" indent="0" lvl="0">
                <a:lnSpc>
                  <a:spcPts val="3278"/>
                </a:lnSpc>
                <a:spcBef>
                  <a:spcPct val="0"/>
                </a:spcBef>
              </a:pPr>
              <a:r>
                <a:rPr lang="en-US" sz="2341">
                  <a:solidFill>
                    <a:srgbClr val="000000"/>
                  </a:solidFill>
                  <a:latin typeface="Lexend Exa"/>
                  <a:ea typeface="Lexend Exa"/>
                  <a:cs typeface="Lexend Exa"/>
                  <a:sym typeface="Lexend Exa"/>
                </a:rPr>
                <a:t>EJECUCION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DAGYvmwQdzE</dc:identifier>
  <dcterms:modified xsi:type="dcterms:W3CDTF">2011-08-01T06:04:30Z</dcterms:modified>
  <cp:revision>1</cp:revision>
  <dc:title>Presentación diagramas y mapas conceptuales corporativo profesional negro</dc:title>
</cp:coreProperties>
</file>